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PT Sans Narrow"/>
      <p:regular r:id="rId29"/>
      <p:bold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Narrow-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PTSansNarrow-bold.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65f6ce60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65f6ce60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63bc8e0b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63bc8e0b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63bc8e0b3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63bc8e0b3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65f6ce60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65f6ce60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63bc8e0b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63bc8e0b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63bc8e0b3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63bc8e0b3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65f6ce60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65f6ce60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659d870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659d870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65f6ce60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65f6ce60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65f6ce60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65f6ce60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659d870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659d870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614efe53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614efe53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63bc8e0b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63bc8e0b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614efe531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614efe531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63bc8e0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63bc8e0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65f6ce6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65f6ce6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63bc8e0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63bc8e0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65f6ce60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65f6ce6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65f6ce60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65f6ce60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blp.org/pid/26/10452.html" TargetMode="External"/><Relationship Id="rId4" Type="http://schemas.openxmlformats.org/officeDocument/2006/relationships/hyperlink" Target="https://dblp.org/pid/78/9117.html" TargetMode="External"/><Relationship Id="rId5" Type="http://schemas.openxmlformats.org/officeDocument/2006/relationships/hyperlink" Target="https://dblp.org/db/conf/iclr/iclr2015.html#KingmaB14" TargetMode="External"/><Relationship Id="rId6" Type="http://schemas.openxmlformats.org/officeDocument/2006/relationships/hyperlink" Target="https://arxiv.org/search/cs?searchtype=author&amp;query=Cutkosky%2C+A" TargetMode="External"/><Relationship Id="rId7" Type="http://schemas.openxmlformats.org/officeDocument/2006/relationships/hyperlink" Target="https://arxiv.org/search/cs?searchtype=author&amp;query=Mehta%2C+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gif"/><Relationship Id="rId4" Type="http://schemas.openxmlformats.org/officeDocument/2006/relationships/image" Target="../media/image7.png"/><Relationship Id="rId5" Type="http://schemas.openxmlformats.org/officeDocument/2006/relationships/hyperlink" Target="https://www.google.com/url?sa=i&amp;url=https%3A%2F%2Fsweta-nit.medium.com%2Fbatch-mini-batch-and-stochastic-gradient-descent-e9bc4cacd461&amp;psig=AOvVaw2O7o4CejJXDTxsgtUZeTXm&amp;ust=1651176019055000&amp;source=images&amp;cd=vfe&amp;ved=0CAwQjRxqFwoTCOD6_JaEtfcCFQAAAAAdAAAAABA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www.google.com/url?sa=i&amp;url=https%3A%2F%2Fchowdera.com%2F2021%2F12%2F202112311414061654.html&amp;psig=AOvVaw2zkHWSCMty_BR37QjRszaa&amp;ust=1651265868785000&amp;source=images&amp;cd=vfe&amp;ved=0CA0QjhxqFwoTCOi1lJbTt_cCFQAAAAAdAAAAABAE" TargetMode="External"/><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3"/>
          <p:cNvSpPr txBox="1"/>
          <p:nvPr>
            <p:ph type="ctrTitle"/>
          </p:nvPr>
        </p:nvSpPr>
        <p:spPr>
          <a:xfrm>
            <a:off x="1004125" y="2103450"/>
            <a:ext cx="71367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DEEP LEARNING OPTIMIZERS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GB"/>
              <a:t>ADAPTIVE LEARNING ALGORITHM</a:t>
            </a:r>
            <a:endParaRPr/>
          </a:p>
        </p:txBody>
      </p:sp>
      <p:sp>
        <p:nvSpPr>
          <p:cNvPr id="68" name="Google Shape;68;p13"/>
          <p:cNvSpPr txBox="1"/>
          <p:nvPr/>
        </p:nvSpPr>
        <p:spPr>
          <a:xfrm>
            <a:off x="554925" y="4091600"/>
            <a:ext cx="83736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u="sng">
                <a:latin typeface="Open Sans"/>
                <a:ea typeface="Open Sans"/>
                <a:cs typeface="Open Sans"/>
                <a:sym typeface="Open Sans"/>
              </a:rPr>
              <a:t>							</a:t>
            </a:r>
            <a:r>
              <a:rPr b="1" lang="en-GB" sz="1300" u="sng">
                <a:solidFill>
                  <a:schemeClr val="accent1"/>
                </a:solidFill>
                <a:latin typeface="Open Sans"/>
                <a:ea typeface="Open Sans"/>
                <a:cs typeface="Open Sans"/>
                <a:sym typeface="Open Sans"/>
              </a:rPr>
              <a:t>GROUP 2 TEAM</a:t>
            </a:r>
            <a:endParaRPr b="1" sz="1300">
              <a:solidFill>
                <a:schemeClr val="accent1"/>
              </a:solidFill>
              <a:latin typeface="Open Sans"/>
              <a:ea typeface="Open Sans"/>
              <a:cs typeface="Open Sans"/>
              <a:sym typeface="Open Sans"/>
            </a:endParaRPr>
          </a:p>
          <a:p>
            <a:pPr indent="0" lvl="0" marL="457200" rtl="0" algn="l">
              <a:spcBef>
                <a:spcPts val="0"/>
              </a:spcBef>
              <a:spcAft>
                <a:spcPts val="0"/>
              </a:spcAft>
              <a:buNone/>
            </a:pPr>
            <a:r>
              <a:rPr lang="en-GB" sz="1200">
                <a:latin typeface="Open Sans"/>
                <a:ea typeface="Open Sans"/>
                <a:cs typeface="Open Sans"/>
                <a:sym typeface="Open Sans"/>
              </a:rPr>
              <a:t>Aman Kassahun Wassie		Yaseen Eltahir	   Catherine Monoue 	  Ifeoma Veronica Nwabufo</a:t>
            </a:r>
            <a:endParaRPr sz="1200">
              <a:latin typeface="Open Sans"/>
              <a:ea typeface="Open Sans"/>
              <a:cs typeface="Open Sans"/>
              <a:sym typeface="Open Sans"/>
            </a:endParaRPr>
          </a:p>
        </p:txBody>
      </p:sp>
      <p:pic>
        <p:nvPicPr>
          <p:cNvPr id="69" name="Google Shape;69;p13"/>
          <p:cNvPicPr preferRelativeResize="0"/>
          <p:nvPr/>
        </p:nvPicPr>
        <p:blipFill>
          <a:blip r:embed="rId3">
            <a:alphaModFix/>
          </a:blip>
          <a:stretch>
            <a:fillRect/>
          </a:stretch>
        </p:blipFill>
        <p:spPr>
          <a:xfrm>
            <a:off x="3078500" y="1102325"/>
            <a:ext cx="2656375" cy="1095750"/>
          </a:xfrm>
          <a:prstGeom prst="rect">
            <a:avLst/>
          </a:prstGeom>
          <a:noFill/>
          <a:ln>
            <a:noFill/>
          </a:ln>
        </p:spPr>
      </p:pic>
      <p:sp>
        <p:nvSpPr>
          <p:cNvPr id="70" name="Google Shape;70;p13"/>
          <p:cNvSpPr/>
          <p:nvPr/>
        </p:nvSpPr>
        <p:spPr>
          <a:xfrm>
            <a:off x="799475" y="4407700"/>
            <a:ext cx="233400" cy="1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6300550" y="4407700"/>
            <a:ext cx="233400" cy="1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4507350" y="4407700"/>
            <a:ext cx="233400" cy="1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2986525" y="4407700"/>
            <a:ext cx="233400" cy="1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nvSpPr>
        <p:spPr>
          <a:xfrm>
            <a:off x="3068550" y="4667100"/>
            <a:ext cx="30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Open Sans"/>
                <a:ea typeface="Open Sans"/>
                <a:cs typeface="Open Sans"/>
                <a:sym typeface="Open Sans"/>
              </a:rPr>
              <a:t>Supervised by: Benjamin Benteke</a:t>
            </a:r>
            <a:endParaRPr>
              <a:solidFill>
                <a:schemeClr val="dk2"/>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22"/>
          <p:cNvGrpSpPr/>
          <p:nvPr/>
        </p:nvGrpSpPr>
        <p:grpSpPr>
          <a:xfrm>
            <a:off x="3340500" y="2175850"/>
            <a:ext cx="5091950" cy="655200"/>
            <a:chOff x="2730900" y="2328250"/>
            <a:chExt cx="5091950" cy="655200"/>
          </a:xfrm>
        </p:grpSpPr>
        <p:pic>
          <p:nvPicPr>
            <p:cNvPr id="201" name="Google Shape;201;p22"/>
            <p:cNvPicPr preferRelativeResize="0"/>
            <p:nvPr/>
          </p:nvPicPr>
          <p:blipFill>
            <a:blip r:embed="rId3">
              <a:alphaModFix/>
            </a:blip>
            <a:stretch>
              <a:fillRect/>
            </a:stretch>
          </p:blipFill>
          <p:spPr>
            <a:xfrm>
              <a:off x="2730900" y="2328250"/>
              <a:ext cx="2494799" cy="655200"/>
            </a:xfrm>
            <a:prstGeom prst="rect">
              <a:avLst/>
            </a:prstGeom>
            <a:noFill/>
            <a:ln>
              <a:noFill/>
            </a:ln>
          </p:spPr>
        </p:pic>
        <p:pic>
          <p:nvPicPr>
            <p:cNvPr id="202" name="Google Shape;202;p22"/>
            <p:cNvPicPr preferRelativeResize="0"/>
            <p:nvPr/>
          </p:nvPicPr>
          <p:blipFill>
            <a:blip r:embed="rId4">
              <a:alphaModFix/>
            </a:blip>
            <a:stretch>
              <a:fillRect/>
            </a:stretch>
          </p:blipFill>
          <p:spPr>
            <a:xfrm>
              <a:off x="6386450" y="2438225"/>
              <a:ext cx="1436400" cy="475200"/>
            </a:xfrm>
            <a:prstGeom prst="rect">
              <a:avLst/>
            </a:prstGeom>
            <a:noFill/>
            <a:ln>
              <a:noFill/>
            </a:ln>
          </p:spPr>
        </p:pic>
        <p:sp>
          <p:nvSpPr>
            <p:cNvPr id="203" name="Google Shape;203;p22"/>
            <p:cNvSpPr txBox="1"/>
            <p:nvPr/>
          </p:nvSpPr>
          <p:spPr>
            <a:xfrm>
              <a:off x="5386513" y="2399525"/>
              <a:ext cx="76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Open Sans"/>
                  <a:ea typeface="Open Sans"/>
                  <a:cs typeface="Open Sans"/>
                  <a:sym typeface="Open Sans"/>
                </a:rPr>
                <a:t>w</a:t>
              </a:r>
              <a:r>
                <a:rPr b="1" lang="en-GB" sz="1300">
                  <a:latin typeface="Open Sans"/>
                  <a:ea typeface="Open Sans"/>
                  <a:cs typeface="Open Sans"/>
                  <a:sym typeface="Open Sans"/>
                </a:rPr>
                <a:t>here</a:t>
              </a:r>
              <a:endParaRPr b="1" sz="1300">
                <a:latin typeface="Open Sans"/>
                <a:ea typeface="Open Sans"/>
                <a:cs typeface="Open Sans"/>
                <a:sym typeface="Open Sans"/>
              </a:endParaRPr>
            </a:p>
          </p:txBody>
        </p:sp>
      </p:grpSp>
      <p:sp>
        <p:nvSpPr>
          <p:cNvPr id="204" name="Google Shape;20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5" name="Google Shape;205;p22"/>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OPTIMIZERS: </a:t>
            </a:r>
            <a:r>
              <a:rPr lang="en-GB"/>
              <a:t>Second Generation</a:t>
            </a:r>
            <a:endParaRPr/>
          </a:p>
          <a:p>
            <a:pPr indent="0" lvl="0" marL="0" rtl="0" algn="l">
              <a:spcBef>
                <a:spcPts val="0"/>
              </a:spcBef>
              <a:spcAft>
                <a:spcPts val="0"/>
              </a:spcAft>
              <a:buNone/>
            </a:pPr>
            <a:r>
              <a:t/>
            </a:r>
            <a:endParaRPr/>
          </a:p>
        </p:txBody>
      </p:sp>
      <p:sp>
        <p:nvSpPr>
          <p:cNvPr id="206" name="Google Shape;206;p22"/>
          <p:cNvSpPr txBox="1"/>
          <p:nvPr/>
        </p:nvSpPr>
        <p:spPr>
          <a:xfrm>
            <a:off x="556450" y="1318450"/>
            <a:ext cx="247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07" name="Google Shape;207;p22"/>
          <p:cNvPicPr preferRelativeResize="0"/>
          <p:nvPr/>
        </p:nvPicPr>
        <p:blipFill rotWithShape="1">
          <a:blip r:embed="rId5">
            <a:alphaModFix/>
          </a:blip>
          <a:srcRect b="-5652" l="11459" r="51694" t="32904"/>
          <a:stretch/>
        </p:blipFill>
        <p:spPr>
          <a:xfrm>
            <a:off x="3423600" y="1733050"/>
            <a:ext cx="1587599" cy="428400"/>
          </a:xfrm>
          <a:prstGeom prst="rect">
            <a:avLst/>
          </a:prstGeom>
          <a:noFill/>
          <a:ln>
            <a:noFill/>
          </a:ln>
        </p:spPr>
      </p:pic>
      <p:cxnSp>
        <p:nvCxnSpPr>
          <p:cNvPr id="208" name="Google Shape;208;p22"/>
          <p:cNvCxnSpPr/>
          <p:nvPr/>
        </p:nvCxnSpPr>
        <p:spPr>
          <a:xfrm flipH="1" rot="10800000">
            <a:off x="2578500" y="1539700"/>
            <a:ext cx="612000" cy="4923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22"/>
          <p:cNvCxnSpPr>
            <a:endCxn id="201" idx="1"/>
          </p:cNvCxnSpPr>
          <p:nvPr/>
        </p:nvCxnSpPr>
        <p:spPr>
          <a:xfrm>
            <a:off x="2587500" y="2036350"/>
            <a:ext cx="753000" cy="467100"/>
          </a:xfrm>
          <a:prstGeom prst="straightConnector1">
            <a:avLst/>
          </a:prstGeom>
          <a:noFill/>
          <a:ln cap="flat" cmpd="sng" w="9525">
            <a:solidFill>
              <a:schemeClr val="dk2"/>
            </a:solidFill>
            <a:prstDash val="solid"/>
            <a:round/>
            <a:headEnd len="med" w="med" type="none"/>
            <a:tailEnd len="med" w="med" type="triangle"/>
          </a:ln>
        </p:spPr>
      </p:cxnSp>
      <p:grpSp>
        <p:nvGrpSpPr>
          <p:cNvPr id="210" name="Google Shape;210;p22"/>
          <p:cNvGrpSpPr/>
          <p:nvPr/>
        </p:nvGrpSpPr>
        <p:grpSpPr>
          <a:xfrm>
            <a:off x="3243600" y="1310088"/>
            <a:ext cx="2606124" cy="408563"/>
            <a:chOff x="2688136" y="1084038"/>
            <a:chExt cx="2423400" cy="408563"/>
          </a:xfrm>
        </p:grpSpPr>
        <p:pic>
          <p:nvPicPr>
            <p:cNvPr id="211" name="Google Shape;211;p22"/>
            <p:cNvPicPr preferRelativeResize="0"/>
            <p:nvPr/>
          </p:nvPicPr>
          <p:blipFill rotWithShape="1">
            <a:blip r:embed="rId6">
              <a:alphaModFix/>
            </a:blip>
            <a:srcRect b="19727" l="22448" r="12540" t="22439"/>
            <a:stretch/>
          </p:blipFill>
          <p:spPr>
            <a:xfrm>
              <a:off x="4645087" y="1084038"/>
              <a:ext cx="252000" cy="309600"/>
            </a:xfrm>
            <a:prstGeom prst="rect">
              <a:avLst/>
            </a:prstGeom>
            <a:noFill/>
            <a:ln>
              <a:noFill/>
            </a:ln>
          </p:spPr>
        </p:pic>
        <p:sp>
          <p:nvSpPr>
            <p:cNvPr id="212" name="Google Shape;212;p22"/>
            <p:cNvSpPr txBox="1"/>
            <p:nvPr/>
          </p:nvSpPr>
          <p:spPr>
            <a:xfrm>
              <a:off x="2688136" y="1092400"/>
              <a:ext cx="24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Choose the learning rate </a:t>
              </a:r>
              <a:endParaRPr>
                <a:latin typeface="Open Sans"/>
                <a:ea typeface="Open Sans"/>
                <a:cs typeface="Open Sans"/>
                <a:sym typeface="Open Sans"/>
              </a:endParaRPr>
            </a:p>
          </p:txBody>
        </p:sp>
      </p:grpSp>
      <p:cxnSp>
        <p:nvCxnSpPr>
          <p:cNvPr id="213" name="Google Shape;213;p22"/>
          <p:cNvCxnSpPr/>
          <p:nvPr/>
        </p:nvCxnSpPr>
        <p:spPr>
          <a:xfrm rot="10800000">
            <a:off x="5185975" y="2752725"/>
            <a:ext cx="495900" cy="237300"/>
          </a:xfrm>
          <a:prstGeom prst="straightConnector1">
            <a:avLst/>
          </a:prstGeom>
          <a:noFill/>
          <a:ln cap="flat" cmpd="sng" w="28575">
            <a:solidFill>
              <a:schemeClr val="accent1"/>
            </a:solidFill>
            <a:prstDash val="solid"/>
            <a:round/>
            <a:headEnd len="med" w="med" type="none"/>
            <a:tailEnd len="med" w="med" type="triangle"/>
          </a:ln>
        </p:spPr>
      </p:cxnSp>
      <p:sp>
        <p:nvSpPr>
          <p:cNvPr id="214" name="Google Shape;214;p22"/>
          <p:cNvSpPr txBox="1"/>
          <p:nvPr/>
        </p:nvSpPr>
        <p:spPr>
          <a:xfrm>
            <a:off x="5502450" y="2908675"/>
            <a:ext cx="218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Open Sans"/>
                <a:ea typeface="Open Sans"/>
                <a:cs typeface="Open Sans"/>
                <a:sym typeface="Open Sans"/>
              </a:rPr>
              <a:t>Individualise learning rate </a:t>
            </a:r>
            <a:endParaRPr b="1" sz="1000">
              <a:latin typeface="Open Sans"/>
              <a:ea typeface="Open Sans"/>
              <a:cs typeface="Open Sans"/>
              <a:sym typeface="Open Sans"/>
            </a:endParaRPr>
          </a:p>
        </p:txBody>
      </p:sp>
      <p:sp>
        <p:nvSpPr>
          <p:cNvPr id="215" name="Google Shape;215;p22"/>
          <p:cNvSpPr/>
          <p:nvPr/>
        </p:nvSpPr>
        <p:spPr>
          <a:xfrm>
            <a:off x="762000" y="1871050"/>
            <a:ext cx="1742402" cy="309601"/>
          </a:xfrm>
          <a:prstGeom prst="rect">
            <a:avLst/>
          </a:prstGeom>
        </p:spPr>
        <p:txBody>
          <a:bodyPr>
            <a:prstTxWarp prst="textPlain"/>
          </a:bodyPr>
          <a:lstStyle/>
          <a:p>
            <a:pPr lvl="0" algn="ctr"/>
            <a:r>
              <a:rPr b="0" i="0">
                <a:ln cap="flat" cmpd="sng" w="9525">
                  <a:solidFill>
                    <a:schemeClr val="accent1"/>
                  </a:solidFill>
                  <a:prstDash val="solid"/>
                  <a:round/>
                  <a:headEnd len="sm" w="sm" type="none"/>
                  <a:tailEnd len="sm" w="sm" type="none"/>
                </a:ln>
                <a:solidFill>
                  <a:schemeClr val="accent1"/>
                </a:solidFill>
                <a:latin typeface="Arial"/>
              </a:rPr>
              <a:t>Adagrad</a:t>
            </a:r>
          </a:p>
        </p:txBody>
      </p:sp>
      <p:sp>
        <p:nvSpPr>
          <p:cNvPr id="216" name="Google Shape;216;p22"/>
          <p:cNvSpPr txBox="1"/>
          <p:nvPr/>
        </p:nvSpPr>
        <p:spPr>
          <a:xfrm>
            <a:off x="255875" y="4132725"/>
            <a:ext cx="708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1"/>
                </a:solidFill>
                <a:latin typeface="Open Sans"/>
                <a:ea typeface="Open Sans"/>
                <a:cs typeface="Open Sans"/>
                <a:sym typeface="Open Sans"/>
              </a:rPr>
              <a:t>Limits</a:t>
            </a:r>
            <a:r>
              <a:rPr lang="en-GB">
                <a:solidFill>
                  <a:schemeClr val="accent1"/>
                </a:solidFill>
                <a:latin typeface="Open Sans"/>
                <a:ea typeface="Open Sans"/>
                <a:cs typeface="Open Sans"/>
                <a:sym typeface="Open Sans"/>
              </a:rPr>
              <a:t>: </a:t>
            </a:r>
            <a:endParaRPr>
              <a:solidFill>
                <a:schemeClr val="accent1"/>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Slow convergence because the learning rate is drastically reduced.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End up with infinitesimally small learning rate which leads to no learning.</a:t>
            </a:r>
            <a:endParaRPr>
              <a:latin typeface="Open Sans"/>
              <a:ea typeface="Open Sans"/>
              <a:cs typeface="Open Sans"/>
              <a:sym typeface="Open Sans"/>
            </a:endParaRPr>
          </a:p>
        </p:txBody>
      </p:sp>
      <p:cxnSp>
        <p:nvCxnSpPr>
          <p:cNvPr id="217" name="Google Shape;217;p22"/>
          <p:cNvCxnSpPr/>
          <p:nvPr/>
        </p:nvCxnSpPr>
        <p:spPr>
          <a:xfrm flipH="1" rot="10800000">
            <a:off x="2611788" y="2000650"/>
            <a:ext cx="631800" cy="36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22"/>
          <p:cNvCxnSpPr>
            <a:stCxn id="219" idx="0"/>
          </p:cNvCxnSpPr>
          <p:nvPr/>
        </p:nvCxnSpPr>
        <p:spPr>
          <a:xfrm rot="10800000">
            <a:off x="7973925" y="2615075"/>
            <a:ext cx="100500" cy="517200"/>
          </a:xfrm>
          <a:prstGeom prst="straightConnector1">
            <a:avLst/>
          </a:prstGeom>
          <a:noFill/>
          <a:ln cap="flat" cmpd="sng" w="28575">
            <a:solidFill>
              <a:schemeClr val="accent1"/>
            </a:solidFill>
            <a:prstDash val="solid"/>
            <a:round/>
            <a:headEnd len="med" w="med" type="none"/>
            <a:tailEnd len="med" w="med" type="triangle"/>
          </a:ln>
        </p:spPr>
      </p:cxnSp>
      <p:sp>
        <p:nvSpPr>
          <p:cNvPr id="219" name="Google Shape;219;p22"/>
          <p:cNvSpPr txBox="1"/>
          <p:nvPr/>
        </p:nvSpPr>
        <p:spPr>
          <a:xfrm>
            <a:off x="7339575" y="3132275"/>
            <a:ext cx="146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Open Sans"/>
                <a:ea typeface="Open Sans"/>
                <a:cs typeface="Open Sans"/>
                <a:sym typeface="Open Sans"/>
              </a:rPr>
              <a:t>Mesures how much we have moved</a:t>
            </a:r>
            <a:r>
              <a:rPr b="1" lang="en-GB" sz="1000">
                <a:latin typeface="Open Sans"/>
                <a:ea typeface="Open Sans"/>
                <a:cs typeface="Open Sans"/>
                <a:sym typeface="Open Sans"/>
              </a:rPr>
              <a:t> </a:t>
            </a:r>
            <a:endParaRPr b="1" sz="1000">
              <a:latin typeface="Open Sans"/>
              <a:ea typeface="Open Sans"/>
              <a:cs typeface="Open Sans"/>
              <a:sym typeface="Open Sans"/>
            </a:endParaRPr>
          </a:p>
        </p:txBody>
      </p:sp>
      <p:sp>
        <p:nvSpPr>
          <p:cNvPr id="220" name="Google Shape;220;p22"/>
          <p:cNvSpPr txBox="1"/>
          <p:nvPr/>
        </p:nvSpPr>
        <p:spPr>
          <a:xfrm>
            <a:off x="255875" y="3599325"/>
            <a:ext cx="681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1"/>
                </a:solidFill>
                <a:latin typeface="Open Sans"/>
                <a:ea typeface="Open Sans"/>
                <a:cs typeface="Open Sans"/>
                <a:sym typeface="Open Sans"/>
              </a:rPr>
              <a:t>Advantage</a:t>
            </a:r>
            <a:r>
              <a:rPr lang="en-GB">
                <a:solidFill>
                  <a:schemeClr val="accent1"/>
                </a:solidFill>
                <a:latin typeface="Open Sans"/>
                <a:ea typeface="Open Sans"/>
                <a:cs typeface="Open Sans"/>
                <a:sym typeface="Open Sans"/>
              </a:rPr>
              <a:t>: </a:t>
            </a:r>
            <a:endParaRPr>
              <a:solidFill>
                <a:schemeClr val="accent1"/>
              </a:solidFill>
              <a:latin typeface="Open Sans"/>
              <a:ea typeface="Open Sans"/>
              <a:cs typeface="Open Sans"/>
              <a:sym typeface="Open Sans"/>
            </a:endParaRPr>
          </a:p>
          <a:p>
            <a:pPr indent="-317500" lvl="0" marL="457200" rtl="0" algn="l">
              <a:spcBef>
                <a:spcPts val="0"/>
              </a:spcBef>
              <a:spcAft>
                <a:spcPts val="0"/>
              </a:spcAft>
              <a:buClr>
                <a:srgbClr val="1D7E74"/>
              </a:buClr>
              <a:buSzPts val="1400"/>
              <a:buFont typeface="Open Sans"/>
              <a:buChar char="●"/>
            </a:pPr>
            <a:r>
              <a:rPr b="1" lang="en-GB">
                <a:solidFill>
                  <a:srgbClr val="1D7E74"/>
                </a:solidFill>
                <a:latin typeface="Open Sans"/>
                <a:ea typeface="Open Sans"/>
                <a:cs typeface="Open Sans"/>
                <a:sym typeface="Open Sans"/>
              </a:rPr>
              <a:t>Deals with sparse features.</a:t>
            </a:r>
            <a:endParaRPr b="1">
              <a:solidFill>
                <a:srgbClr val="1D7E74"/>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300"/>
                                        <p:tgtEl>
                                          <p:spTgt spid="2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300"/>
                                        <p:tgtEl>
                                          <p:spTgt spid="2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300"/>
                                        <p:tgtEl>
                                          <p:spTgt spid="2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26" name="Google Shape;226;p23"/>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OPTIMIZERS: </a:t>
            </a:r>
            <a:r>
              <a:rPr lang="en-GB"/>
              <a:t>Second Generation</a:t>
            </a:r>
            <a:endParaRPr/>
          </a:p>
          <a:p>
            <a:pPr indent="0" lvl="0" marL="0" rtl="0" algn="l">
              <a:spcBef>
                <a:spcPts val="0"/>
              </a:spcBef>
              <a:spcAft>
                <a:spcPts val="0"/>
              </a:spcAft>
              <a:buNone/>
            </a:pPr>
            <a:r>
              <a:t/>
            </a:r>
            <a:endParaRPr/>
          </a:p>
        </p:txBody>
      </p:sp>
      <p:pic>
        <p:nvPicPr>
          <p:cNvPr id="227" name="Google Shape;227;p23"/>
          <p:cNvPicPr preferRelativeResize="0"/>
          <p:nvPr/>
        </p:nvPicPr>
        <p:blipFill rotWithShape="1">
          <a:blip r:embed="rId3">
            <a:alphaModFix/>
          </a:blip>
          <a:srcRect b="-5652" l="11459" r="51694" t="32904"/>
          <a:stretch/>
        </p:blipFill>
        <p:spPr>
          <a:xfrm>
            <a:off x="3581075" y="1833850"/>
            <a:ext cx="1587599" cy="428400"/>
          </a:xfrm>
          <a:prstGeom prst="rect">
            <a:avLst/>
          </a:prstGeom>
          <a:noFill/>
          <a:ln>
            <a:noFill/>
          </a:ln>
        </p:spPr>
      </p:pic>
      <p:cxnSp>
        <p:nvCxnSpPr>
          <p:cNvPr id="228" name="Google Shape;228;p23"/>
          <p:cNvCxnSpPr/>
          <p:nvPr/>
        </p:nvCxnSpPr>
        <p:spPr>
          <a:xfrm flipH="1" rot="10800000">
            <a:off x="2609025" y="1539650"/>
            <a:ext cx="581400" cy="48960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23"/>
          <p:cNvCxnSpPr>
            <a:endCxn id="230" idx="1"/>
          </p:cNvCxnSpPr>
          <p:nvPr/>
        </p:nvCxnSpPr>
        <p:spPr>
          <a:xfrm>
            <a:off x="2587500" y="2036350"/>
            <a:ext cx="753000" cy="467100"/>
          </a:xfrm>
          <a:prstGeom prst="straightConnector1">
            <a:avLst/>
          </a:prstGeom>
          <a:noFill/>
          <a:ln cap="flat" cmpd="sng" w="9525">
            <a:solidFill>
              <a:schemeClr val="dk2"/>
            </a:solidFill>
            <a:prstDash val="solid"/>
            <a:round/>
            <a:headEnd len="med" w="med" type="none"/>
            <a:tailEnd len="med" w="med" type="triangle"/>
          </a:ln>
        </p:spPr>
      </p:cxnSp>
      <p:grpSp>
        <p:nvGrpSpPr>
          <p:cNvPr id="231" name="Google Shape;231;p23"/>
          <p:cNvGrpSpPr/>
          <p:nvPr/>
        </p:nvGrpSpPr>
        <p:grpSpPr>
          <a:xfrm>
            <a:off x="3350850" y="1340999"/>
            <a:ext cx="2592600" cy="400200"/>
            <a:chOff x="2741250" y="1036199"/>
            <a:chExt cx="2592600" cy="400200"/>
          </a:xfrm>
        </p:grpSpPr>
        <p:pic>
          <p:nvPicPr>
            <p:cNvPr id="232" name="Google Shape;232;p23"/>
            <p:cNvPicPr preferRelativeResize="0"/>
            <p:nvPr/>
          </p:nvPicPr>
          <p:blipFill rotWithShape="1">
            <a:blip r:embed="rId4">
              <a:alphaModFix/>
            </a:blip>
            <a:srcRect b="19727" l="33502" r="10753" t="22439"/>
            <a:stretch/>
          </p:blipFill>
          <p:spPr>
            <a:xfrm>
              <a:off x="5081850" y="1131900"/>
              <a:ext cx="252000" cy="208800"/>
            </a:xfrm>
            <a:prstGeom prst="rect">
              <a:avLst/>
            </a:prstGeom>
            <a:noFill/>
            <a:ln>
              <a:noFill/>
            </a:ln>
          </p:spPr>
        </p:pic>
        <p:sp>
          <p:nvSpPr>
            <p:cNvPr id="233" name="Google Shape;233;p23"/>
            <p:cNvSpPr txBox="1"/>
            <p:nvPr/>
          </p:nvSpPr>
          <p:spPr>
            <a:xfrm>
              <a:off x="2741250" y="1036199"/>
              <a:ext cx="22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Choose the learning rate</a:t>
              </a:r>
              <a:endParaRPr>
                <a:latin typeface="Open Sans"/>
                <a:ea typeface="Open Sans"/>
                <a:cs typeface="Open Sans"/>
                <a:sym typeface="Open Sans"/>
              </a:endParaRPr>
            </a:p>
          </p:txBody>
        </p:sp>
      </p:grpSp>
      <p:sp>
        <p:nvSpPr>
          <p:cNvPr id="234" name="Google Shape;234;p23"/>
          <p:cNvSpPr/>
          <p:nvPr/>
        </p:nvSpPr>
        <p:spPr>
          <a:xfrm>
            <a:off x="609600" y="1871050"/>
            <a:ext cx="1927913" cy="309935"/>
          </a:xfrm>
          <a:prstGeom prst="rect">
            <a:avLst/>
          </a:prstGeom>
        </p:spPr>
        <p:txBody>
          <a:bodyPr>
            <a:prstTxWarp prst="textPlain"/>
          </a:bodyPr>
          <a:lstStyle/>
          <a:p>
            <a:pPr lvl="0" algn="ctr"/>
            <a:r>
              <a:rPr b="0" i="0">
                <a:ln cap="flat" cmpd="sng" w="9525">
                  <a:solidFill>
                    <a:schemeClr val="accent1"/>
                  </a:solidFill>
                  <a:prstDash val="solid"/>
                  <a:round/>
                  <a:headEnd len="sm" w="sm" type="none"/>
                  <a:tailEnd len="sm" w="sm" type="none"/>
                </a:ln>
                <a:solidFill>
                  <a:schemeClr val="accent1"/>
                </a:solidFill>
                <a:latin typeface="Arial"/>
              </a:rPr>
              <a:t>RMSprop</a:t>
            </a:r>
          </a:p>
        </p:txBody>
      </p:sp>
      <p:cxnSp>
        <p:nvCxnSpPr>
          <p:cNvPr id="235" name="Google Shape;235;p23"/>
          <p:cNvCxnSpPr/>
          <p:nvPr/>
        </p:nvCxnSpPr>
        <p:spPr>
          <a:xfrm>
            <a:off x="2616375" y="2039875"/>
            <a:ext cx="663600" cy="6300"/>
          </a:xfrm>
          <a:prstGeom prst="straightConnector1">
            <a:avLst/>
          </a:prstGeom>
          <a:noFill/>
          <a:ln cap="flat" cmpd="sng" w="9525">
            <a:solidFill>
              <a:schemeClr val="dk2"/>
            </a:solidFill>
            <a:prstDash val="solid"/>
            <a:round/>
            <a:headEnd len="med" w="med" type="none"/>
            <a:tailEnd len="med" w="med" type="triangle"/>
          </a:ln>
        </p:spPr>
      </p:cxnSp>
      <p:pic>
        <p:nvPicPr>
          <p:cNvPr id="236" name="Google Shape;236;p23"/>
          <p:cNvPicPr preferRelativeResize="0"/>
          <p:nvPr/>
        </p:nvPicPr>
        <p:blipFill rotWithShape="1">
          <a:blip r:embed="rId5">
            <a:alphaModFix/>
          </a:blip>
          <a:srcRect b="0" l="0" r="832" t="0"/>
          <a:stretch/>
        </p:blipFill>
        <p:spPr>
          <a:xfrm>
            <a:off x="3450900" y="2827425"/>
            <a:ext cx="2474100" cy="655200"/>
          </a:xfrm>
          <a:prstGeom prst="rect">
            <a:avLst/>
          </a:prstGeom>
          <a:noFill/>
          <a:ln>
            <a:noFill/>
          </a:ln>
        </p:spPr>
      </p:pic>
      <p:cxnSp>
        <p:nvCxnSpPr>
          <p:cNvPr id="237" name="Google Shape;237;p23"/>
          <p:cNvCxnSpPr/>
          <p:nvPr/>
        </p:nvCxnSpPr>
        <p:spPr>
          <a:xfrm>
            <a:off x="2607500" y="2039875"/>
            <a:ext cx="780600" cy="84270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23"/>
          <p:cNvSpPr txBox="1"/>
          <p:nvPr/>
        </p:nvSpPr>
        <p:spPr>
          <a:xfrm>
            <a:off x="6112775" y="2944525"/>
            <a:ext cx="82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Open Sans"/>
                <a:ea typeface="Open Sans"/>
                <a:cs typeface="Open Sans"/>
                <a:sym typeface="Open Sans"/>
              </a:rPr>
              <a:t>where</a:t>
            </a:r>
            <a:endParaRPr b="1" sz="1200">
              <a:latin typeface="Open Sans"/>
              <a:ea typeface="Open Sans"/>
              <a:cs typeface="Open Sans"/>
              <a:sym typeface="Open Sans"/>
            </a:endParaRPr>
          </a:p>
        </p:txBody>
      </p:sp>
      <p:pic>
        <p:nvPicPr>
          <p:cNvPr id="239" name="Google Shape;239;p23"/>
          <p:cNvPicPr preferRelativeResize="0"/>
          <p:nvPr/>
        </p:nvPicPr>
        <p:blipFill rotWithShape="1">
          <a:blip r:embed="rId6">
            <a:alphaModFix/>
          </a:blip>
          <a:srcRect b="0" l="22941" r="41759" t="70581"/>
          <a:stretch/>
        </p:blipFill>
        <p:spPr>
          <a:xfrm>
            <a:off x="6933175" y="2974675"/>
            <a:ext cx="1137600" cy="349200"/>
          </a:xfrm>
          <a:prstGeom prst="rect">
            <a:avLst/>
          </a:prstGeom>
          <a:noFill/>
          <a:ln>
            <a:noFill/>
          </a:ln>
        </p:spPr>
      </p:pic>
      <p:pic>
        <p:nvPicPr>
          <p:cNvPr id="240" name="Google Shape;240;p23"/>
          <p:cNvPicPr preferRelativeResize="0"/>
          <p:nvPr/>
        </p:nvPicPr>
        <p:blipFill rotWithShape="1">
          <a:blip r:embed="rId7">
            <a:alphaModFix/>
          </a:blip>
          <a:srcRect b="68139" l="23596" r="31930" t="9054"/>
          <a:stretch/>
        </p:blipFill>
        <p:spPr>
          <a:xfrm>
            <a:off x="3581075" y="2395437"/>
            <a:ext cx="2538000" cy="298800"/>
          </a:xfrm>
          <a:prstGeom prst="rect">
            <a:avLst/>
          </a:prstGeom>
          <a:noFill/>
          <a:ln>
            <a:noFill/>
          </a:ln>
        </p:spPr>
      </p:pic>
      <p:cxnSp>
        <p:nvCxnSpPr>
          <p:cNvPr id="241" name="Google Shape;241;p23"/>
          <p:cNvCxnSpPr>
            <a:endCxn id="240" idx="3"/>
          </p:cNvCxnSpPr>
          <p:nvPr/>
        </p:nvCxnSpPr>
        <p:spPr>
          <a:xfrm flipH="1">
            <a:off x="6119075" y="2147338"/>
            <a:ext cx="630000" cy="397500"/>
          </a:xfrm>
          <a:prstGeom prst="straightConnector1">
            <a:avLst/>
          </a:prstGeom>
          <a:noFill/>
          <a:ln cap="flat" cmpd="sng" w="19050">
            <a:solidFill>
              <a:srgbClr val="38761D"/>
            </a:solidFill>
            <a:prstDash val="solid"/>
            <a:round/>
            <a:headEnd len="med" w="med" type="none"/>
            <a:tailEnd len="med" w="med" type="triangle"/>
          </a:ln>
        </p:spPr>
      </p:cxnSp>
      <p:sp>
        <p:nvSpPr>
          <p:cNvPr id="242" name="Google Shape;242;p23"/>
          <p:cNvSpPr txBox="1"/>
          <p:nvPr/>
        </p:nvSpPr>
        <p:spPr>
          <a:xfrm>
            <a:off x="6873225" y="1977775"/>
            <a:ext cx="195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1D7E74"/>
                </a:solidFill>
                <a:latin typeface="Open Sans"/>
                <a:ea typeface="Open Sans"/>
                <a:cs typeface="Open Sans"/>
                <a:sym typeface="Open Sans"/>
              </a:rPr>
              <a:t>Exponential</a:t>
            </a:r>
            <a:r>
              <a:rPr b="1" lang="en-GB" sz="1000">
                <a:solidFill>
                  <a:srgbClr val="1D7E74"/>
                </a:solidFill>
                <a:latin typeface="Open Sans"/>
                <a:ea typeface="Open Sans"/>
                <a:cs typeface="Open Sans"/>
                <a:sym typeface="Open Sans"/>
              </a:rPr>
              <a:t> moving average</a:t>
            </a:r>
            <a:endParaRPr b="1" sz="1000">
              <a:solidFill>
                <a:srgbClr val="1D7E74"/>
              </a:solidFill>
              <a:latin typeface="Open Sans"/>
              <a:ea typeface="Open Sans"/>
              <a:cs typeface="Open Sans"/>
              <a:sym typeface="Open Sans"/>
            </a:endParaRPr>
          </a:p>
        </p:txBody>
      </p:sp>
      <p:sp>
        <p:nvSpPr>
          <p:cNvPr id="243" name="Google Shape;243;p23"/>
          <p:cNvSpPr txBox="1"/>
          <p:nvPr/>
        </p:nvSpPr>
        <p:spPr>
          <a:xfrm>
            <a:off x="214475" y="3652325"/>
            <a:ext cx="681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1"/>
                </a:solidFill>
                <a:latin typeface="Open Sans"/>
                <a:ea typeface="Open Sans"/>
                <a:cs typeface="Open Sans"/>
                <a:sym typeface="Open Sans"/>
              </a:rPr>
              <a:t>Advantage</a:t>
            </a:r>
            <a:r>
              <a:rPr lang="en-GB">
                <a:solidFill>
                  <a:schemeClr val="accent1"/>
                </a:solidFill>
                <a:latin typeface="Open Sans"/>
                <a:ea typeface="Open Sans"/>
                <a:cs typeface="Open Sans"/>
                <a:sym typeface="Open Sans"/>
              </a:rPr>
              <a:t>: </a:t>
            </a:r>
            <a:endParaRPr>
              <a:solidFill>
                <a:schemeClr val="accent1"/>
              </a:solidFill>
              <a:latin typeface="Open Sans"/>
              <a:ea typeface="Open Sans"/>
              <a:cs typeface="Open Sans"/>
              <a:sym typeface="Open Sans"/>
            </a:endParaRPr>
          </a:p>
          <a:p>
            <a:pPr indent="-317500" lvl="0" marL="457200" rtl="0" algn="l">
              <a:spcBef>
                <a:spcPts val="0"/>
              </a:spcBef>
              <a:spcAft>
                <a:spcPts val="0"/>
              </a:spcAft>
              <a:buClr>
                <a:srgbClr val="1D7E74"/>
              </a:buClr>
              <a:buSzPts val="1400"/>
              <a:buFont typeface="Open Sans"/>
              <a:buChar char="●"/>
            </a:pPr>
            <a:r>
              <a:rPr b="1" lang="en-GB">
                <a:solidFill>
                  <a:srgbClr val="1D7E74"/>
                </a:solidFill>
                <a:latin typeface="Open Sans"/>
                <a:ea typeface="Open Sans"/>
                <a:cs typeface="Open Sans"/>
                <a:sym typeface="Open Sans"/>
              </a:rPr>
              <a:t>Faster than </a:t>
            </a:r>
            <a:r>
              <a:rPr b="1" lang="en-GB">
                <a:solidFill>
                  <a:srgbClr val="1D7E74"/>
                </a:solidFill>
                <a:latin typeface="Open Sans"/>
                <a:ea typeface="Open Sans"/>
                <a:cs typeface="Open Sans"/>
                <a:sym typeface="Open Sans"/>
              </a:rPr>
              <a:t>Adagrad.</a:t>
            </a:r>
            <a:endParaRPr b="1">
              <a:solidFill>
                <a:srgbClr val="1D7E74"/>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49" name="Google Shape;249;p24"/>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OPTIMIZERS: </a:t>
            </a:r>
            <a:r>
              <a:rPr lang="en-GB"/>
              <a:t>Second Generation</a:t>
            </a:r>
            <a:endParaRPr/>
          </a:p>
          <a:p>
            <a:pPr indent="0" lvl="0" marL="0" rtl="0" algn="l">
              <a:spcBef>
                <a:spcPts val="0"/>
              </a:spcBef>
              <a:spcAft>
                <a:spcPts val="0"/>
              </a:spcAft>
              <a:buNone/>
            </a:pPr>
            <a:r>
              <a:t/>
            </a:r>
            <a:endParaRPr/>
          </a:p>
        </p:txBody>
      </p:sp>
      <p:pic>
        <p:nvPicPr>
          <p:cNvPr id="250" name="Google Shape;250;p24"/>
          <p:cNvPicPr preferRelativeResize="0"/>
          <p:nvPr/>
        </p:nvPicPr>
        <p:blipFill rotWithShape="1">
          <a:blip r:embed="rId3">
            <a:alphaModFix/>
          </a:blip>
          <a:srcRect b="0" l="0" r="33101" t="0"/>
          <a:stretch/>
        </p:blipFill>
        <p:spPr>
          <a:xfrm>
            <a:off x="475425" y="1298025"/>
            <a:ext cx="4096575" cy="3328475"/>
          </a:xfrm>
          <a:prstGeom prst="rect">
            <a:avLst/>
          </a:prstGeom>
          <a:noFill/>
          <a:ln>
            <a:noFill/>
          </a:ln>
        </p:spPr>
      </p:pic>
      <p:sp>
        <p:nvSpPr>
          <p:cNvPr id="251" name="Google Shape;251;p24"/>
          <p:cNvSpPr txBox="1"/>
          <p:nvPr/>
        </p:nvSpPr>
        <p:spPr>
          <a:xfrm>
            <a:off x="4850300" y="2263950"/>
            <a:ext cx="379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a:solidFill>
                  <a:schemeClr val="accent1"/>
                </a:solidFill>
                <a:latin typeface="Open Sans"/>
                <a:ea typeface="Open Sans"/>
                <a:cs typeface="Open Sans"/>
                <a:sym typeface="Open Sans"/>
              </a:rPr>
              <a:t>Illustration of the improvement of </a:t>
            </a:r>
            <a:r>
              <a:rPr b="1" i="1" lang="en-GB">
                <a:solidFill>
                  <a:srgbClr val="B7B7B7"/>
                </a:solidFill>
                <a:latin typeface="Open Sans"/>
                <a:ea typeface="Open Sans"/>
                <a:cs typeface="Open Sans"/>
                <a:sym typeface="Open Sans"/>
              </a:rPr>
              <a:t>Adagrad</a:t>
            </a:r>
            <a:r>
              <a:rPr b="1" i="1" lang="en-GB">
                <a:solidFill>
                  <a:srgbClr val="6AA84F"/>
                </a:solidFill>
                <a:latin typeface="Open Sans"/>
                <a:ea typeface="Open Sans"/>
                <a:cs typeface="Open Sans"/>
                <a:sym typeface="Open Sans"/>
              </a:rPr>
              <a:t> </a:t>
            </a:r>
            <a:r>
              <a:rPr b="1" i="1" lang="en-GB">
                <a:solidFill>
                  <a:schemeClr val="accent1"/>
                </a:solidFill>
                <a:latin typeface="Open Sans"/>
                <a:ea typeface="Open Sans"/>
                <a:cs typeface="Open Sans"/>
                <a:sym typeface="Open Sans"/>
              </a:rPr>
              <a:t>with </a:t>
            </a:r>
            <a:r>
              <a:rPr b="1" i="1" lang="en-GB">
                <a:solidFill>
                  <a:srgbClr val="1D7E74"/>
                </a:solidFill>
                <a:latin typeface="Open Sans"/>
                <a:ea typeface="Open Sans"/>
                <a:cs typeface="Open Sans"/>
                <a:sym typeface="Open Sans"/>
              </a:rPr>
              <a:t>RMSprop</a:t>
            </a:r>
            <a:r>
              <a:rPr b="1" i="1" lang="en-GB">
                <a:solidFill>
                  <a:schemeClr val="accent1"/>
                </a:solidFill>
                <a:latin typeface="Open Sans"/>
                <a:ea typeface="Open Sans"/>
                <a:cs typeface="Open Sans"/>
                <a:sym typeface="Open Sans"/>
              </a:rPr>
              <a:t>.</a:t>
            </a:r>
            <a:endParaRPr b="1" i="1">
              <a:solidFill>
                <a:schemeClr val="accen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57" name="Google Shape;257;p25"/>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OPTIMIZERS: </a:t>
            </a:r>
            <a:r>
              <a:rPr lang="en-GB"/>
              <a:t>Second Generation</a:t>
            </a:r>
            <a:endParaRPr/>
          </a:p>
          <a:p>
            <a:pPr indent="0" lvl="0" marL="0" rtl="0" algn="l">
              <a:spcBef>
                <a:spcPts val="0"/>
              </a:spcBef>
              <a:spcAft>
                <a:spcPts val="0"/>
              </a:spcAft>
              <a:buNone/>
            </a:pPr>
            <a:r>
              <a:t/>
            </a:r>
            <a:endParaRPr/>
          </a:p>
        </p:txBody>
      </p:sp>
      <p:cxnSp>
        <p:nvCxnSpPr>
          <p:cNvPr id="258" name="Google Shape;258;p25"/>
          <p:cNvCxnSpPr/>
          <p:nvPr/>
        </p:nvCxnSpPr>
        <p:spPr>
          <a:xfrm flipH="1" rot="10800000">
            <a:off x="2121300" y="2454100"/>
            <a:ext cx="612000" cy="4923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25"/>
          <p:cNvCxnSpPr/>
          <p:nvPr/>
        </p:nvCxnSpPr>
        <p:spPr>
          <a:xfrm>
            <a:off x="2130300" y="2950750"/>
            <a:ext cx="753000" cy="467100"/>
          </a:xfrm>
          <a:prstGeom prst="straightConnector1">
            <a:avLst/>
          </a:prstGeom>
          <a:noFill/>
          <a:ln cap="flat" cmpd="sng" w="9525">
            <a:solidFill>
              <a:schemeClr val="dk2"/>
            </a:solidFill>
            <a:prstDash val="solid"/>
            <a:round/>
            <a:headEnd len="med" w="med" type="none"/>
            <a:tailEnd len="med" w="med" type="triangle"/>
          </a:ln>
        </p:spPr>
      </p:cxnSp>
      <p:sp>
        <p:nvSpPr>
          <p:cNvPr id="260" name="Google Shape;260;p25"/>
          <p:cNvSpPr/>
          <p:nvPr/>
        </p:nvSpPr>
        <p:spPr>
          <a:xfrm>
            <a:off x="228600" y="2785450"/>
            <a:ext cx="1834923" cy="243401"/>
          </a:xfrm>
          <a:prstGeom prst="rect">
            <a:avLst/>
          </a:prstGeom>
        </p:spPr>
        <p:txBody>
          <a:bodyPr>
            <a:prstTxWarp prst="textPlain"/>
          </a:bodyPr>
          <a:lstStyle/>
          <a:p>
            <a:pPr lvl="0" algn="ctr"/>
            <a:r>
              <a:rPr b="0" i="0">
                <a:ln cap="flat" cmpd="sng" w="9525">
                  <a:solidFill>
                    <a:schemeClr val="accent1"/>
                  </a:solidFill>
                  <a:prstDash val="solid"/>
                  <a:round/>
                  <a:headEnd len="sm" w="sm" type="none"/>
                  <a:tailEnd len="sm" w="sm" type="none"/>
                </a:ln>
                <a:solidFill>
                  <a:schemeClr val="accent1"/>
                </a:solidFill>
                <a:latin typeface="Arial"/>
              </a:rPr>
              <a:t>Adadelta</a:t>
            </a:r>
          </a:p>
        </p:txBody>
      </p:sp>
      <p:cxnSp>
        <p:nvCxnSpPr>
          <p:cNvPr id="261" name="Google Shape;261;p25"/>
          <p:cNvCxnSpPr/>
          <p:nvPr/>
        </p:nvCxnSpPr>
        <p:spPr>
          <a:xfrm>
            <a:off x="2159175" y="2954275"/>
            <a:ext cx="663600" cy="63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25"/>
          <p:cNvCxnSpPr/>
          <p:nvPr/>
        </p:nvCxnSpPr>
        <p:spPr>
          <a:xfrm>
            <a:off x="2119700" y="2954275"/>
            <a:ext cx="940200" cy="1011000"/>
          </a:xfrm>
          <a:prstGeom prst="straightConnector1">
            <a:avLst/>
          </a:prstGeom>
          <a:noFill/>
          <a:ln cap="flat" cmpd="sng" w="9525">
            <a:solidFill>
              <a:schemeClr val="dk2"/>
            </a:solidFill>
            <a:prstDash val="solid"/>
            <a:round/>
            <a:headEnd len="med" w="med" type="none"/>
            <a:tailEnd len="med" w="med" type="triangle"/>
          </a:ln>
        </p:spPr>
      </p:cxnSp>
      <p:pic>
        <p:nvPicPr>
          <p:cNvPr id="263" name="Google Shape;263;p25"/>
          <p:cNvPicPr preferRelativeResize="0"/>
          <p:nvPr/>
        </p:nvPicPr>
        <p:blipFill rotWithShape="1">
          <a:blip r:embed="rId3">
            <a:alphaModFix/>
          </a:blip>
          <a:srcRect b="24745" l="0" r="0" t="19394"/>
          <a:stretch/>
        </p:blipFill>
        <p:spPr>
          <a:xfrm>
            <a:off x="2975175" y="2110625"/>
            <a:ext cx="3279600" cy="435600"/>
          </a:xfrm>
          <a:prstGeom prst="rect">
            <a:avLst/>
          </a:prstGeom>
          <a:noFill/>
          <a:ln>
            <a:noFill/>
          </a:ln>
        </p:spPr>
      </p:pic>
      <p:pic>
        <p:nvPicPr>
          <p:cNvPr id="264" name="Google Shape;264;p25"/>
          <p:cNvPicPr preferRelativeResize="0"/>
          <p:nvPr/>
        </p:nvPicPr>
        <p:blipFill>
          <a:blip r:embed="rId4">
            <a:alphaModFix/>
          </a:blip>
          <a:stretch>
            <a:fillRect/>
          </a:stretch>
        </p:blipFill>
        <p:spPr>
          <a:xfrm>
            <a:off x="6840100" y="2095874"/>
            <a:ext cx="2102400" cy="360000"/>
          </a:xfrm>
          <a:prstGeom prst="rect">
            <a:avLst/>
          </a:prstGeom>
          <a:noFill/>
          <a:ln>
            <a:noFill/>
          </a:ln>
        </p:spPr>
      </p:pic>
      <p:pic>
        <p:nvPicPr>
          <p:cNvPr id="265" name="Google Shape;265;p25"/>
          <p:cNvPicPr preferRelativeResize="0"/>
          <p:nvPr/>
        </p:nvPicPr>
        <p:blipFill rotWithShape="1">
          <a:blip r:embed="rId5">
            <a:alphaModFix/>
          </a:blip>
          <a:srcRect b="29358" l="18712" r="43553" t="56166"/>
          <a:stretch/>
        </p:blipFill>
        <p:spPr>
          <a:xfrm>
            <a:off x="7055550" y="3886875"/>
            <a:ext cx="2044801" cy="288000"/>
          </a:xfrm>
          <a:prstGeom prst="rect">
            <a:avLst/>
          </a:prstGeom>
          <a:noFill/>
          <a:ln>
            <a:noFill/>
          </a:ln>
        </p:spPr>
      </p:pic>
      <p:pic>
        <p:nvPicPr>
          <p:cNvPr id="266" name="Google Shape;266;p25"/>
          <p:cNvPicPr preferRelativeResize="0"/>
          <p:nvPr/>
        </p:nvPicPr>
        <p:blipFill rotWithShape="1">
          <a:blip r:embed="rId6">
            <a:alphaModFix/>
          </a:blip>
          <a:srcRect b="11846" l="14279" r="55537" t="70568"/>
          <a:stretch/>
        </p:blipFill>
        <p:spPr>
          <a:xfrm>
            <a:off x="3219950" y="2784750"/>
            <a:ext cx="2404800" cy="464400"/>
          </a:xfrm>
          <a:prstGeom prst="rect">
            <a:avLst/>
          </a:prstGeom>
          <a:noFill/>
          <a:ln>
            <a:noFill/>
          </a:ln>
        </p:spPr>
      </p:pic>
      <p:pic>
        <p:nvPicPr>
          <p:cNvPr id="267" name="Google Shape;267;p25"/>
          <p:cNvPicPr preferRelativeResize="0"/>
          <p:nvPr/>
        </p:nvPicPr>
        <p:blipFill rotWithShape="1">
          <a:blip r:embed="rId7">
            <a:alphaModFix/>
          </a:blip>
          <a:srcRect b="0" l="14280" r="63671" t="87257"/>
          <a:stretch/>
        </p:blipFill>
        <p:spPr>
          <a:xfrm>
            <a:off x="3279975" y="3378850"/>
            <a:ext cx="1893600" cy="392400"/>
          </a:xfrm>
          <a:prstGeom prst="rect">
            <a:avLst/>
          </a:prstGeom>
          <a:noFill/>
          <a:ln>
            <a:noFill/>
          </a:ln>
        </p:spPr>
      </p:pic>
      <p:pic>
        <p:nvPicPr>
          <p:cNvPr id="268" name="Google Shape;268;p25"/>
          <p:cNvPicPr preferRelativeResize="0"/>
          <p:nvPr/>
        </p:nvPicPr>
        <p:blipFill rotWithShape="1">
          <a:blip r:embed="rId8">
            <a:alphaModFix/>
          </a:blip>
          <a:srcRect b="68396" l="42250" r="9269" t="13724"/>
          <a:stretch/>
        </p:blipFill>
        <p:spPr>
          <a:xfrm>
            <a:off x="3280300" y="3867325"/>
            <a:ext cx="3365999" cy="400200"/>
          </a:xfrm>
          <a:prstGeom prst="rect">
            <a:avLst/>
          </a:prstGeom>
          <a:noFill/>
          <a:ln>
            <a:noFill/>
          </a:ln>
        </p:spPr>
      </p:pic>
      <p:sp>
        <p:nvSpPr>
          <p:cNvPr id="269" name="Google Shape;269;p25"/>
          <p:cNvSpPr txBox="1"/>
          <p:nvPr/>
        </p:nvSpPr>
        <p:spPr>
          <a:xfrm>
            <a:off x="6265550" y="20865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and</a:t>
            </a:r>
            <a:endParaRPr>
              <a:latin typeface="Open Sans"/>
              <a:ea typeface="Open Sans"/>
              <a:cs typeface="Open Sans"/>
              <a:sym typeface="Open Sans"/>
            </a:endParaRPr>
          </a:p>
        </p:txBody>
      </p:sp>
      <p:sp>
        <p:nvSpPr>
          <p:cNvPr id="270" name="Google Shape;270;p25"/>
          <p:cNvSpPr txBox="1"/>
          <p:nvPr/>
        </p:nvSpPr>
        <p:spPr>
          <a:xfrm>
            <a:off x="6570350" y="38391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and</a:t>
            </a:r>
            <a:endParaRPr>
              <a:latin typeface="Open Sans"/>
              <a:ea typeface="Open Sans"/>
              <a:cs typeface="Open Sans"/>
              <a:sym typeface="Open Sans"/>
            </a:endParaRPr>
          </a:p>
        </p:txBody>
      </p:sp>
      <p:sp>
        <p:nvSpPr>
          <p:cNvPr id="271" name="Google Shape;271;p25"/>
          <p:cNvSpPr txBox="1"/>
          <p:nvPr/>
        </p:nvSpPr>
        <p:spPr>
          <a:xfrm>
            <a:off x="270025" y="1255650"/>
            <a:ext cx="419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1D7E74"/>
                </a:solidFill>
                <a:latin typeface="Open Sans"/>
                <a:ea typeface="Open Sans"/>
                <a:cs typeface="Open Sans"/>
                <a:sym typeface="Open Sans"/>
              </a:rPr>
              <a:t>Adadelta tries to: </a:t>
            </a:r>
            <a:endParaRPr b="1">
              <a:solidFill>
                <a:srgbClr val="1D7E74"/>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improve Adagrad as RMSprop</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solve some problems with </a:t>
            </a:r>
            <a:r>
              <a:rPr lang="en-GB">
                <a:latin typeface="Open Sans"/>
                <a:ea typeface="Open Sans"/>
                <a:cs typeface="Open Sans"/>
                <a:sym typeface="Open Sans"/>
              </a:rPr>
              <a:t>unit</a:t>
            </a:r>
            <a:endParaRPr>
              <a:latin typeface="Open Sans"/>
              <a:ea typeface="Open Sans"/>
              <a:cs typeface="Open Sans"/>
              <a:sym typeface="Open Sans"/>
            </a:endParaRPr>
          </a:p>
        </p:txBody>
      </p:sp>
      <p:cxnSp>
        <p:nvCxnSpPr>
          <p:cNvPr id="272" name="Google Shape;272;p25"/>
          <p:cNvCxnSpPr/>
          <p:nvPr/>
        </p:nvCxnSpPr>
        <p:spPr>
          <a:xfrm flipH="1">
            <a:off x="5044250" y="2718350"/>
            <a:ext cx="985500" cy="124500"/>
          </a:xfrm>
          <a:prstGeom prst="straightConnector1">
            <a:avLst/>
          </a:prstGeom>
          <a:noFill/>
          <a:ln cap="flat" cmpd="sng" w="19050">
            <a:solidFill>
              <a:srgbClr val="38761D"/>
            </a:solidFill>
            <a:prstDash val="solid"/>
            <a:round/>
            <a:headEnd len="med" w="med" type="none"/>
            <a:tailEnd len="med" w="med" type="triangle"/>
          </a:ln>
        </p:spPr>
      </p:cxnSp>
      <p:sp>
        <p:nvSpPr>
          <p:cNvPr id="273" name="Google Shape;273;p25"/>
          <p:cNvSpPr txBox="1"/>
          <p:nvPr/>
        </p:nvSpPr>
        <p:spPr>
          <a:xfrm>
            <a:off x="6111400" y="2484775"/>
            <a:ext cx="298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1D7E74"/>
                </a:solidFill>
                <a:latin typeface="Open Sans"/>
                <a:ea typeface="Open Sans"/>
                <a:cs typeface="Open Sans"/>
                <a:sym typeface="Open Sans"/>
              </a:rPr>
              <a:t>Replace the previous learning rate to solve unit issue</a:t>
            </a:r>
            <a:endParaRPr b="1" sz="1200">
              <a:solidFill>
                <a:srgbClr val="1D7E74"/>
              </a:solidFill>
              <a:latin typeface="Open Sans"/>
              <a:ea typeface="Open Sans"/>
              <a:cs typeface="Open Sans"/>
              <a:sym typeface="Open Sans"/>
            </a:endParaRPr>
          </a:p>
        </p:txBody>
      </p:sp>
      <p:sp>
        <p:nvSpPr>
          <p:cNvPr id="274" name="Google Shape;274;p25"/>
          <p:cNvSpPr txBox="1"/>
          <p:nvPr/>
        </p:nvSpPr>
        <p:spPr>
          <a:xfrm>
            <a:off x="267025" y="4287400"/>
            <a:ext cx="571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1"/>
                </a:solidFill>
                <a:latin typeface="Open Sans"/>
                <a:ea typeface="Open Sans"/>
                <a:cs typeface="Open Sans"/>
                <a:sym typeface="Open Sans"/>
              </a:rPr>
              <a:t>Advantages:</a:t>
            </a:r>
            <a:endParaRPr b="1">
              <a:solidFill>
                <a:schemeClr val="accent1"/>
              </a:solidFill>
              <a:latin typeface="Open Sans"/>
              <a:ea typeface="Open Sans"/>
              <a:cs typeface="Open Sans"/>
              <a:sym typeface="Open Sans"/>
            </a:endParaRPr>
          </a:p>
          <a:p>
            <a:pPr indent="-317500" lvl="0" marL="457200" rtl="0" algn="l">
              <a:spcBef>
                <a:spcPts val="0"/>
              </a:spcBef>
              <a:spcAft>
                <a:spcPts val="0"/>
              </a:spcAft>
              <a:buClr>
                <a:srgbClr val="1D7E74"/>
              </a:buClr>
              <a:buSzPts val="1400"/>
              <a:buFont typeface="Open Sans"/>
              <a:buChar char="●"/>
            </a:pPr>
            <a:r>
              <a:rPr b="1" lang="en-GB">
                <a:solidFill>
                  <a:srgbClr val="1D7E74"/>
                </a:solidFill>
                <a:latin typeface="Open Sans"/>
                <a:ea typeface="Open Sans"/>
                <a:cs typeface="Open Sans"/>
                <a:sym typeface="Open Sans"/>
              </a:rPr>
              <a:t> </a:t>
            </a:r>
            <a:r>
              <a:rPr b="1" lang="en-GB">
                <a:solidFill>
                  <a:srgbClr val="1D7E74"/>
                </a:solidFill>
                <a:latin typeface="Open Sans"/>
                <a:ea typeface="Open Sans"/>
                <a:cs typeface="Open Sans"/>
                <a:sym typeface="Open Sans"/>
              </a:rPr>
              <a:t>No need to choose a global learning rate </a:t>
            </a:r>
            <a:endParaRPr b="1">
              <a:solidFill>
                <a:srgbClr val="1D7E74"/>
              </a:solidFill>
              <a:latin typeface="Open Sans"/>
              <a:ea typeface="Open Sans"/>
              <a:cs typeface="Open Sans"/>
              <a:sym typeface="Open Sans"/>
            </a:endParaRPr>
          </a:p>
          <a:p>
            <a:pPr indent="-317500" lvl="0" marL="457200" rtl="0" algn="l">
              <a:spcBef>
                <a:spcPts val="0"/>
              </a:spcBef>
              <a:spcAft>
                <a:spcPts val="0"/>
              </a:spcAft>
              <a:buClr>
                <a:srgbClr val="1D7E74"/>
              </a:buClr>
              <a:buSzPts val="1400"/>
              <a:buFont typeface="Open Sans"/>
              <a:buChar char="●"/>
            </a:pPr>
            <a:r>
              <a:rPr b="1" lang="en-GB">
                <a:solidFill>
                  <a:srgbClr val="1D7E74"/>
                </a:solidFill>
                <a:latin typeface="Open Sans"/>
                <a:ea typeface="Open Sans"/>
                <a:cs typeface="Open Sans"/>
                <a:sym typeface="Open Sans"/>
              </a:rPr>
              <a:t> robust to large sudden gradient</a:t>
            </a:r>
            <a:endParaRPr b="1">
              <a:solidFill>
                <a:srgbClr val="1D7E74"/>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cxnSp>
        <p:nvCxnSpPr>
          <p:cNvPr id="279" name="Google Shape;279;p26"/>
          <p:cNvCxnSpPr/>
          <p:nvPr/>
        </p:nvCxnSpPr>
        <p:spPr>
          <a:xfrm flipH="1" rot="10800000">
            <a:off x="1283100" y="2741500"/>
            <a:ext cx="835500" cy="433500"/>
          </a:xfrm>
          <a:prstGeom prst="straightConnector1">
            <a:avLst/>
          </a:prstGeom>
          <a:noFill/>
          <a:ln cap="flat" cmpd="sng" w="9525">
            <a:solidFill>
              <a:schemeClr val="dk2"/>
            </a:solidFill>
            <a:prstDash val="solid"/>
            <a:round/>
            <a:headEnd len="med" w="med" type="none"/>
            <a:tailEnd len="med" w="med" type="triangle"/>
          </a:ln>
        </p:spPr>
      </p:cxnSp>
      <p:cxnSp>
        <p:nvCxnSpPr>
          <p:cNvPr id="280" name="Google Shape;280;p26"/>
          <p:cNvCxnSpPr/>
          <p:nvPr/>
        </p:nvCxnSpPr>
        <p:spPr>
          <a:xfrm>
            <a:off x="1292000" y="3179225"/>
            <a:ext cx="975900" cy="887400"/>
          </a:xfrm>
          <a:prstGeom prst="straightConnector1">
            <a:avLst/>
          </a:prstGeom>
          <a:noFill/>
          <a:ln cap="flat" cmpd="sng" w="9525">
            <a:solidFill>
              <a:schemeClr val="dk2"/>
            </a:solidFill>
            <a:prstDash val="solid"/>
            <a:round/>
            <a:headEnd len="med" w="med" type="none"/>
            <a:tailEnd len="med" w="med" type="triangle"/>
          </a:ln>
        </p:spPr>
      </p:cxnSp>
      <p:sp>
        <p:nvSpPr>
          <p:cNvPr id="281" name="Google Shape;281;p26"/>
          <p:cNvSpPr/>
          <p:nvPr/>
        </p:nvSpPr>
        <p:spPr>
          <a:xfrm>
            <a:off x="76200" y="3014050"/>
            <a:ext cx="1197138" cy="243401"/>
          </a:xfrm>
          <a:prstGeom prst="rect">
            <a:avLst/>
          </a:prstGeom>
        </p:spPr>
        <p:txBody>
          <a:bodyPr>
            <a:prstTxWarp prst="textPlain"/>
          </a:bodyPr>
          <a:lstStyle/>
          <a:p>
            <a:pPr lvl="0" algn="ctr"/>
            <a:r>
              <a:rPr b="0" i="0">
                <a:ln cap="flat" cmpd="sng" w="9525">
                  <a:solidFill>
                    <a:schemeClr val="accent1"/>
                  </a:solidFill>
                  <a:prstDash val="solid"/>
                  <a:round/>
                  <a:headEnd len="sm" w="sm" type="none"/>
                  <a:tailEnd len="sm" w="sm" type="none"/>
                </a:ln>
                <a:solidFill>
                  <a:schemeClr val="accent1"/>
                </a:solidFill>
                <a:latin typeface="Arial"/>
              </a:rPr>
              <a:t>Adam</a:t>
            </a:r>
          </a:p>
        </p:txBody>
      </p:sp>
      <p:cxnSp>
        <p:nvCxnSpPr>
          <p:cNvPr id="282" name="Google Shape;282;p26"/>
          <p:cNvCxnSpPr/>
          <p:nvPr/>
        </p:nvCxnSpPr>
        <p:spPr>
          <a:xfrm flipH="1" rot="10800000">
            <a:off x="1320975" y="3172375"/>
            <a:ext cx="864000" cy="105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26"/>
          <p:cNvCxnSpPr/>
          <p:nvPr/>
        </p:nvCxnSpPr>
        <p:spPr>
          <a:xfrm>
            <a:off x="1281500" y="3182875"/>
            <a:ext cx="961500" cy="1438800"/>
          </a:xfrm>
          <a:prstGeom prst="straightConnector1">
            <a:avLst/>
          </a:prstGeom>
          <a:noFill/>
          <a:ln cap="flat" cmpd="sng" w="9525">
            <a:solidFill>
              <a:schemeClr val="dk2"/>
            </a:solidFill>
            <a:prstDash val="solid"/>
            <a:round/>
            <a:headEnd len="med" w="med" type="none"/>
            <a:tailEnd len="med" w="med" type="triangle"/>
          </a:ln>
        </p:spPr>
      </p:cxnSp>
      <p:pic>
        <p:nvPicPr>
          <p:cNvPr id="284" name="Google Shape;284;p26"/>
          <p:cNvPicPr preferRelativeResize="0"/>
          <p:nvPr/>
        </p:nvPicPr>
        <p:blipFill rotWithShape="1">
          <a:blip r:embed="rId3">
            <a:alphaModFix/>
          </a:blip>
          <a:srcRect b="81957" l="0" r="0" t="0"/>
          <a:stretch/>
        </p:blipFill>
        <p:spPr>
          <a:xfrm>
            <a:off x="2374100" y="2467525"/>
            <a:ext cx="3028950" cy="340275"/>
          </a:xfrm>
          <a:prstGeom prst="rect">
            <a:avLst/>
          </a:prstGeom>
          <a:noFill/>
          <a:ln>
            <a:noFill/>
          </a:ln>
        </p:spPr>
      </p:pic>
      <p:pic>
        <p:nvPicPr>
          <p:cNvPr id="285" name="Google Shape;285;p26"/>
          <p:cNvPicPr preferRelativeResize="0"/>
          <p:nvPr/>
        </p:nvPicPr>
        <p:blipFill rotWithShape="1">
          <a:blip r:embed="rId4">
            <a:alphaModFix/>
          </a:blip>
          <a:srcRect b="65481" l="0" r="0" t="18267"/>
          <a:stretch/>
        </p:blipFill>
        <p:spPr>
          <a:xfrm>
            <a:off x="2374100" y="2999950"/>
            <a:ext cx="3028950" cy="306475"/>
          </a:xfrm>
          <a:prstGeom prst="rect">
            <a:avLst/>
          </a:prstGeom>
          <a:noFill/>
          <a:ln>
            <a:noFill/>
          </a:ln>
        </p:spPr>
      </p:pic>
      <p:pic>
        <p:nvPicPr>
          <p:cNvPr id="286" name="Google Shape;286;p26"/>
          <p:cNvPicPr preferRelativeResize="0"/>
          <p:nvPr/>
        </p:nvPicPr>
        <p:blipFill rotWithShape="1">
          <a:blip r:embed="rId5">
            <a:alphaModFix/>
          </a:blip>
          <a:srcRect b="46076" l="0" r="0" t="34867"/>
          <a:stretch/>
        </p:blipFill>
        <p:spPr>
          <a:xfrm>
            <a:off x="2450300" y="3498575"/>
            <a:ext cx="3028950" cy="378000"/>
          </a:xfrm>
          <a:prstGeom prst="rect">
            <a:avLst/>
          </a:prstGeom>
          <a:noFill/>
          <a:ln>
            <a:noFill/>
          </a:ln>
        </p:spPr>
      </p:pic>
      <p:pic>
        <p:nvPicPr>
          <p:cNvPr id="287" name="Google Shape;287;p26"/>
          <p:cNvPicPr preferRelativeResize="0"/>
          <p:nvPr/>
        </p:nvPicPr>
        <p:blipFill rotWithShape="1">
          <a:blip r:embed="rId6">
            <a:alphaModFix/>
          </a:blip>
          <a:srcRect b="27534" l="0" r="0" t="54423"/>
          <a:stretch/>
        </p:blipFill>
        <p:spPr>
          <a:xfrm>
            <a:off x="2450300" y="4020125"/>
            <a:ext cx="3028950" cy="378000"/>
          </a:xfrm>
          <a:prstGeom prst="rect">
            <a:avLst/>
          </a:prstGeom>
          <a:noFill/>
          <a:ln>
            <a:noFill/>
          </a:ln>
        </p:spPr>
      </p:pic>
      <p:pic>
        <p:nvPicPr>
          <p:cNvPr id="288" name="Google Shape;288;p26"/>
          <p:cNvPicPr preferRelativeResize="0"/>
          <p:nvPr/>
        </p:nvPicPr>
        <p:blipFill rotWithShape="1">
          <a:blip r:embed="rId7">
            <a:alphaModFix/>
          </a:blip>
          <a:srcRect b="7040" l="0" r="0" t="71738"/>
          <a:stretch/>
        </p:blipFill>
        <p:spPr>
          <a:xfrm>
            <a:off x="2374100" y="4488675"/>
            <a:ext cx="3028950" cy="400200"/>
          </a:xfrm>
          <a:prstGeom prst="rect">
            <a:avLst/>
          </a:prstGeom>
          <a:noFill/>
          <a:ln>
            <a:noFill/>
          </a:ln>
        </p:spPr>
      </p:pic>
      <p:cxnSp>
        <p:nvCxnSpPr>
          <p:cNvPr id="289" name="Google Shape;289;p26"/>
          <p:cNvCxnSpPr/>
          <p:nvPr/>
        </p:nvCxnSpPr>
        <p:spPr>
          <a:xfrm>
            <a:off x="1298725" y="3172250"/>
            <a:ext cx="919500" cy="43080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26"/>
          <p:cNvCxnSpPr/>
          <p:nvPr/>
        </p:nvCxnSpPr>
        <p:spPr>
          <a:xfrm flipH="1" rot="10800000">
            <a:off x="1307000" y="2294325"/>
            <a:ext cx="828300" cy="886200"/>
          </a:xfrm>
          <a:prstGeom prst="straightConnector1">
            <a:avLst/>
          </a:prstGeom>
          <a:noFill/>
          <a:ln cap="flat" cmpd="sng" w="9525">
            <a:solidFill>
              <a:schemeClr val="dk2"/>
            </a:solidFill>
            <a:prstDash val="solid"/>
            <a:round/>
            <a:headEnd len="med" w="med" type="none"/>
            <a:tailEnd len="med" w="med" type="triangle"/>
          </a:ln>
        </p:spPr>
      </p:cxnSp>
      <p:grpSp>
        <p:nvGrpSpPr>
          <p:cNvPr id="291" name="Google Shape;291;p26"/>
          <p:cNvGrpSpPr/>
          <p:nvPr/>
        </p:nvGrpSpPr>
        <p:grpSpPr>
          <a:xfrm>
            <a:off x="2360250" y="2097149"/>
            <a:ext cx="2337750" cy="400200"/>
            <a:chOff x="3198450" y="954149"/>
            <a:chExt cx="2337750" cy="400200"/>
          </a:xfrm>
        </p:grpSpPr>
        <p:pic>
          <p:nvPicPr>
            <p:cNvPr id="292" name="Google Shape;292;p26"/>
            <p:cNvPicPr preferRelativeResize="0"/>
            <p:nvPr/>
          </p:nvPicPr>
          <p:blipFill rotWithShape="1">
            <a:blip r:embed="rId8">
              <a:alphaModFix/>
            </a:blip>
            <a:srcRect b="19727" l="33502" r="10753" t="22439"/>
            <a:stretch/>
          </p:blipFill>
          <p:spPr>
            <a:xfrm>
              <a:off x="5284200" y="984113"/>
              <a:ext cx="252000" cy="340275"/>
            </a:xfrm>
            <a:prstGeom prst="rect">
              <a:avLst/>
            </a:prstGeom>
            <a:noFill/>
            <a:ln>
              <a:noFill/>
            </a:ln>
          </p:spPr>
        </p:pic>
        <p:sp>
          <p:nvSpPr>
            <p:cNvPr id="293" name="Google Shape;293;p26"/>
            <p:cNvSpPr txBox="1"/>
            <p:nvPr/>
          </p:nvSpPr>
          <p:spPr>
            <a:xfrm>
              <a:off x="3198450" y="954149"/>
              <a:ext cx="226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Choose the learning rate</a:t>
              </a:r>
              <a:endParaRPr>
                <a:latin typeface="Open Sans"/>
                <a:ea typeface="Open Sans"/>
                <a:cs typeface="Open Sans"/>
                <a:sym typeface="Open Sans"/>
              </a:endParaRPr>
            </a:p>
          </p:txBody>
        </p:sp>
      </p:grpSp>
      <p:sp>
        <p:nvSpPr>
          <p:cNvPr id="294" name="Google Shape;29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95" name="Google Shape;295;p26"/>
          <p:cNvSpPr txBox="1"/>
          <p:nvPr/>
        </p:nvSpPr>
        <p:spPr>
          <a:xfrm>
            <a:off x="410300" y="1226375"/>
            <a:ext cx="644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Adam wants to:</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GB">
                <a:latin typeface="Open Sans"/>
                <a:ea typeface="Open Sans"/>
                <a:cs typeface="Open Sans"/>
                <a:sym typeface="Open Sans"/>
              </a:rPr>
              <a:t>Adapt learning to each feature.</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GB">
                <a:latin typeface="Open Sans"/>
                <a:ea typeface="Open Sans"/>
                <a:cs typeface="Open Sans"/>
                <a:sym typeface="Open Sans"/>
              </a:rPr>
              <a:t>Reduces the noise in the gradient (momentum).</a:t>
            </a:r>
            <a:endParaRPr b="1">
              <a:latin typeface="Open Sans"/>
              <a:ea typeface="Open Sans"/>
              <a:cs typeface="Open Sans"/>
              <a:sym typeface="Open Sans"/>
            </a:endParaRPr>
          </a:p>
        </p:txBody>
      </p:sp>
      <p:sp>
        <p:nvSpPr>
          <p:cNvPr id="296" name="Google Shape;296;p26"/>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OPTIMIZERS: </a:t>
            </a:r>
            <a:r>
              <a:rPr lang="en-GB"/>
              <a:t>Second Generation</a:t>
            </a:r>
            <a:endParaRPr/>
          </a:p>
          <a:p>
            <a:pPr indent="0" lvl="0" marL="0" rtl="0" algn="l">
              <a:spcBef>
                <a:spcPts val="0"/>
              </a:spcBef>
              <a:spcAft>
                <a:spcPts val="0"/>
              </a:spcAft>
              <a:buNone/>
            </a:pPr>
            <a:r>
              <a:t/>
            </a:r>
            <a:endParaRPr/>
          </a:p>
        </p:txBody>
      </p:sp>
      <p:sp>
        <p:nvSpPr>
          <p:cNvPr id="297" name="Google Shape;297;p26"/>
          <p:cNvSpPr txBox="1"/>
          <p:nvPr/>
        </p:nvSpPr>
        <p:spPr>
          <a:xfrm>
            <a:off x="5803200" y="2251000"/>
            <a:ext cx="32181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a:solidFill>
                  <a:schemeClr val="accent1"/>
                </a:solidFill>
                <a:latin typeface="Open Sans"/>
                <a:ea typeface="Open Sans"/>
                <a:cs typeface="Open Sans"/>
                <a:sym typeface="Open Sans"/>
              </a:rPr>
              <a:t>Advantages</a:t>
            </a:r>
            <a:r>
              <a:rPr lang="en-GB">
                <a:solidFill>
                  <a:schemeClr val="accent1"/>
                </a:solidFill>
                <a:latin typeface="Open Sans"/>
                <a:ea typeface="Open Sans"/>
                <a:cs typeface="Open Sans"/>
                <a:sym typeface="Open Sans"/>
              </a:rPr>
              <a:t>:</a:t>
            </a:r>
            <a:endParaRPr>
              <a:solidFill>
                <a:schemeClr val="accent1"/>
              </a:solidFill>
              <a:latin typeface="Open Sans"/>
              <a:ea typeface="Open Sans"/>
              <a:cs typeface="Open Sans"/>
              <a:sym typeface="Open Sans"/>
            </a:endParaRPr>
          </a:p>
          <a:p>
            <a:pPr indent="-317500" lvl="0" marL="457200" rtl="0" algn="l">
              <a:lnSpc>
                <a:spcPct val="150000"/>
              </a:lnSpc>
              <a:spcBef>
                <a:spcPts val="0"/>
              </a:spcBef>
              <a:spcAft>
                <a:spcPts val="0"/>
              </a:spcAft>
              <a:buClr>
                <a:srgbClr val="1D7E74"/>
              </a:buClr>
              <a:buSzPts val="1400"/>
              <a:buFont typeface="Open Sans"/>
              <a:buAutoNum type="arabicPeriod"/>
            </a:pPr>
            <a:r>
              <a:rPr b="1" lang="en-GB">
                <a:solidFill>
                  <a:srgbClr val="1D7E74"/>
                </a:solidFill>
                <a:latin typeface="Open Sans"/>
                <a:ea typeface="Open Sans"/>
                <a:cs typeface="Open Sans"/>
                <a:sym typeface="Open Sans"/>
              </a:rPr>
              <a:t>Succeeds in avoiding local minima.</a:t>
            </a:r>
            <a:endParaRPr b="1">
              <a:solidFill>
                <a:srgbClr val="1D7E74"/>
              </a:solidFill>
              <a:latin typeface="Open Sans"/>
              <a:ea typeface="Open Sans"/>
              <a:cs typeface="Open Sans"/>
              <a:sym typeface="Open Sans"/>
            </a:endParaRPr>
          </a:p>
          <a:p>
            <a:pPr indent="-317500" lvl="0" marL="457200" rtl="0" algn="l">
              <a:lnSpc>
                <a:spcPct val="150000"/>
              </a:lnSpc>
              <a:spcBef>
                <a:spcPts val="0"/>
              </a:spcBef>
              <a:spcAft>
                <a:spcPts val="0"/>
              </a:spcAft>
              <a:buClr>
                <a:srgbClr val="1D7E74"/>
              </a:buClr>
              <a:buSzPts val="1400"/>
              <a:buFont typeface="Open Sans"/>
              <a:buAutoNum type="arabicPeriod"/>
            </a:pPr>
            <a:r>
              <a:rPr b="1" lang="en-GB">
                <a:solidFill>
                  <a:srgbClr val="1D7E74"/>
                </a:solidFill>
                <a:latin typeface="Open Sans"/>
                <a:ea typeface="Open Sans"/>
                <a:cs typeface="Open Sans"/>
                <a:sym typeface="Open Sans"/>
              </a:rPr>
              <a:t>Can escape  plateau region.</a:t>
            </a:r>
            <a:endParaRPr b="1">
              <a:solidFill>
                <a:srgbClr val="1D7E74"/>
              </a:solidFill>
              <a:latin typeface="Open Sans"/>
              <a:ea typeface="Open Sans"/>
              <a:cs typeface="Open Sans"/>
              <a:sym typeface="Open Sans"/>
            </a:endParaRPr>
          </a:p>
        </p:txBody>
      </p:sp>
      <p:cxnSp>
        <p:nvCxnSpPr>
          <p:cNvPr id="298" name="Google Shape;298;p26"/>
          <p:cNvCxnSpPr/>
          <p:nvPr/>
        </p:nvCxnSpPr>
        <p:spPr>
          <a:xfrm>
            <a:off x="5679500" y="1845850"/>
            <a:ext cx="14100" cy="316620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4" name="Google Shape;304;p27"/>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CODES: Results</a:t>
            </a:r>
            <a:endParaRPr/>
          </a:p>
          <a:p>
            <a:pPr indent="0" lvl="0" marL="0" rtl="0" algn="l">
              <a:spcBef>
                <a:spcPts val="0"/>
              </a:spcBef>
              <a:spcAft>
                <a:spcPts val="0"/>
              </a:spcAft>
              <a:buNone/>
            </a:pPr>
            <a:r>
              <a:t/>
            </a:r>
            <a:endParaRPr/>
          </a:p>
        </p:txBody>
      </p:sp>
      <p:sp>
        <p:nvSpPr>
          <p:cNvPr id="305" name="Google Shape;305;p27"/>
          <p:cNvSpPr txBox="1"/>
          <p:nvPr/>
        </p:nvSpPr>
        <p:spPr>
          <a:xfrm>
            <a:off x="311700" y="1879600"/>
            <a:ext cx="391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Dataset</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We implement a neural network on MNIST dataset.  </a:t>
            </a:r>
            <a:endParaRPr>
              <a:latin typeface="Open Sans"/>
              <a:ea typeface="Open Sans"/>
              <a:cs typeface="Open Sans"/>
              <a:sym typeface="Open Sans"/>
            </a:endParaRPr>
          </a:p>
        </p:txBody>
      </p:sp>
      <p:pic>
        <p:nvPicPr>
          <p:cNvPr id="306" name="Google Shape;306;p27"/>
          <p:cNvPicPr preferRelativeResize="0"/>
          <p:nvPr/>
        </p:nvPicPr>
        <p:blipFill rotWithShape="1">
          <a:blip r:embed="rId3">
            <a:alphaModFix/>
          </a:blip>
          <a:srcRect b="2673" l="0" r="0" t="3842"/>
          <a:stretch/>
        </p:blipFill>
        <p:spPr>
          <a:xfrm>
            <a:off x="4224125" y="1474300"/>
            <a:ext cx="4514024" cy="3297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12" name="Google Shape;312;p28"/>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CODES: Results</a:t>
            </a:r>
            <a:endParaRPr/>
          </a:p>
          <a:p>
            <a:pPr indent="0" lvl="0" marL="0" rtl="0" algn="l">
              <a:spcBef>
                <a:spcPts val="0"/>
              </a:spcBef>
              <a:spcAft>
                <a:spcPts val="0"/>
              </a:spcAft>
              <a:buNone/>
            </a:pPr>
            <a:r>
              <a:t/>
            </a:r>
            <a:endParaRPr/>
          </a:p>
        </p:txBody>
      </p:sp>
      <p:sp>
        <p:nvSpPr>
          <p:cNvPr id="313" name="Google Shape;313;p28"/>
          <p:cNvSpPr txBox="1"/>
          <p:nvPr/>
        </p:nvSpPr>
        <p:spPr>
          <a:xfrm>
            <a:off x="169525" y="1914425"/>
            <a:ext cx="3648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Dataset</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We implement a linear regression on random generate data using Sklearn dataset.   </a:t>
            </a:r>
            <a:endParaRPr>
              <a:latin typeface="Open Sans"/>
              <a:ea typeface="Open Sans"/>
              <a:cs typeface="Open Sans"/>
              <a:sym typeface="Open Sans"/>
            </a:endParaRPr>
          </a:p>
        </p:txBody>
      </p:sp>
      <p:pic>
        <p:nvPicPr>
          <p:cNvPr id="314" name="Google Shape;314;p28"/>
          <p:cNvPicPr preferRelativeResize="0"/>
          <p:nvPr/>
        </p:nvPicPr>
        <p:blipFill rotWithShape="1">
          <a:blip r:embed="rId3">
            <a:alphaModFix/>
          </a:blip>
          <a:srcRect b="40124" l="6089" r="26850" t="38298"/>
          <a:stretch/>
        </p:blipFill>
        <p:spPr>
          <a:xfrm>
            <a:off x="4091625" y="1533925"/>
            <a:ext cx="4542152" cy="2849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20" name="Google Shape;320;p29"/>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a:p>
            <a:pPr indent="0" lvl="0" marL="0" rtl="0" algn="l">
              <a:spcBef>
                <a:spcPts val="0"/>
              </a:spcBef>
              <a:spcAft>
                <a:spcPts val="0"/>
              </a:spcAft>
              <a:buNone/>
            </a:pPr>
            <a:r>
              <a:t/>
            </a:r>
            <a:endParaRPr/>
          </a:p>
        </p:txBody>
      </p:sp>
      <p:sp>
        <p:nvSpPr>
          <p:cNvPr id="321" name="Google Shape;321;p29"/>
          <p:cNvSpPr txBox="1"/>
          <p:nvPr/>
        </p:nvSpPr>
        <p:spPr>
          <a:xfrm>
            <a:off x="447850" y="1343550"/>
            <a:ext cx="80613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latin typeface="Open Sans"/>
                <a:ea typeface="Open Sans"/>
                <a:cs typeface="Open Sans"/>
                <a:sym typeface="Open Sans"/>
              </a:rPr>
              <a:t>The optimization step is an important part of Machine Learning program. An importance that we can see through all the proposition make by research.</a:t>
            </a:r>
            <a:endParaRPr>
              <a:latin typeface="Open Sans"/>
              <a:ea typeface="Open Sans"/>
              <a:cs typeface="Open Sans"/>
              <a:sym typeface="Open Sans"/>
            </a:endParaRPr>
          </a:p>
          <a:p>
            <a:pPr indent="0" lvl="0" marL="0" rtl="0" algn="l">
              <a:lnSpc>
                <a:spcPct val="150000"/>
              </a:lnSpc>
              <a:spcBef>
                <a:spcPts val="0"/>
              </a:spcBef>
              <a:spcAft>
                <a:spcPts val="0"/>
              </a:spcAft>
              <a:buNone/>
            </a:pPr>
            <a:r>
              <a:rPr lang="en-GB">
                <a:latin typeface="Open Sans"/>
                <a:ea typeface="Open Sans"/>
                <a:cs typeface="Open Sans"/>
                <a:sym typeface="Open Sans"/>
              </a:rPr>
              <a:t>We can divide the optimizers  based on gradient descent in two generations, where the first one is compose with the are using the same learning rate for all the parameters and the second are trying to individualise it.</a:t>
            </a:r>
            <a:endParaRPr>
              <a:latin typeface="Open Sans"/>
              <a:ea typeface="Open Sans"/>
              <a:cs typeface="Open Sans"/>
              <a:sym typeface="Open Sans"/>
            </a:endParaRPr>
          </a:p>
          <a:p>
            <a:pPr indent="0" lvl="0" marL="0" rtl="0" algn="l">
              <a:lnSpc>
                <a:spcPct val="150000"/>
              </a:lnSpc>
              <a:spcBef>
                <a:spcPts val="0"/>
              </a:spcBef>
              <a:spcAft>
                <a:spcPts val="0"/>
              </a:spcAft>
              <a:buNone/>
            </a:pPr>
            <a:r>
              <a:rPr lang="en-GB">
                <a:latin typeface="Open Sans"/>
                <a:ea typeface="Open Sans"/>
                <a:cs typeface="Open Sans"/>
                <a:sym typeface="Open Sans"/>
              </a:rPr>
              <a:t>We saw that the optimizer try to improve speed in convergence, solve the issue with the appropriate learning rate and it scheduling, escape region for local minima, plateau region, and saddle point.</a:t>
            </a:r>
            <a:endParaRPr>
              <a:latin typeface="Open Sans"/>
              <a:ea typeface="Open Sans"/>
              <a:cs typeface="Open Sans"/>
              <a:sym typeface="Open Sans"/>
            </a:endParaRPr>
          </a:p>
          <a:p>
            <a:pPr indent="0" lvl="0" marL="0" rtl="0" algn="l">
              <a:lnSpc>
                <a:spcPct val="150000"/>
              </a:lnSpc>
              <a:spcBef>
                <a:spcPts val="0"/>
              </a:spcBef>
              <a:spcAft>
                <a:spcPts val="0"/>
              </a:spcAft>
              <a:buNone/>
            </a:pPr>
            <a:r>
              <a:rPr lang="en-GB">
                <a:latin typeface="Open Sans"/>
                <a:ea typeface="Open Sans"/>
                <a:cs typeface="Open Sans"/>
                <a:sym typeface="Open Sans"/>
              </a:rPr>
              <a:t>Based on the </a:t>
            </a:r>
            <a:r>
              <a:rPr lang="en-GB">
                <a:latin typeface="Open Sans"/>
                <a:ea typeface="Open Sans"/>
                <a:cs typeface="Open Sans"/>
                <a:sym typeface="Open Sans"/>
              </a:rPr>
              <a:t>literature</a:t>
            </a:r>
            <a:r>
              <a:rPr lang="en-GB">
                <a:latin typeface="Open Sans"/>
                <a:ea typeface="Open Sans"/>
                <a:cs typeface="Open Sans"/>
                <a:sym typeface="Open Sans"/>
              </a:rPr>
              <a:t>, only the Adam optimizer is able to give the solve all those problems.</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27" name="Google Shape;327;p30"/>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BIBLIOGRAPHY</a:t>
            </a:r>
            <a:endParaRPr/>
          </a:p>
          <a:p>
            <a:pPr indent="0" lvl="0" marL="0" rtl="0" algn="l">
              <a:spcBef>
                <a:spcPts val="0"/>
              </a:spcBef>
              <a:spcAft>
                <a:spcPts val="0"/>
              </a:spcAft>
              <a:buNone/>
            </a:pPr>
            <a:r>
              <a:t/>
            </a:r>
            <a:endParaRPr/>
          </a:p>
        </p:txBody>
      </p:sp>
      <p:sp>
        <p:nvSpPr>
          <p:cNvPr id="328" name="Google Shape;328;p30"/>
          <p:cNvSpPr txBox="1"/>
          <p:nvPr/>
        </p:nvSpPr>
        <p:spPr>
          <a:xfrm>
            <a:off x="525650" y="1687000"/>
            <a:ext cx="80964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GB" sz="1300">
                <a:uFill>
                  <a:noFill/>
                </a:uFill>
                <a:hlinkClick r:id="rId3"/>
              </a:rPr>
              <a:t>Diederik P. Kingma</a:t>
            </a:r>
            <a:r>
              <a:rPr lang="en-GB" sz="1300"/>
              <a:t>, </a:t>
            </a:r>
            <a:r>
              <a:rPr lang="en-GB" sz="1300">
                <a:uFill>
                  <a:noFill/>
                </a:uFill>
                <a:hlinkClick r:id="rId4"/>
              </a:rPr>
              <a:t>Jimmy Ba</a:t>
            </a:r>
            <a:r>
              <a:rPr lang="en-GB" sz="1300"/>
              <a:t>: “Adam: A Method for Stochastic Optimization”. </a:t>
            </a:r>
            <a:r>
              <a:rPr lang="en-GB" sz="1300">
                <a:uFill>
                  <a:noFill/>
                </a:uFill>
                <a:hlinkClick r:id="rId5"/>
              </a:rPr>
              <a:t>ICLR (Poster) 2015</a:t>
            </a:r>
            <a:endParaRPr sz="1300"/>
          </a:p>
          <a:p>
            <a:pPr indent="-311150" lvl="0" marL="457200" rtl="0" algn="l">
              <a:spcBef>
                <a:spcPts val="0"/>
              </a:spcBef>
              <a:spcAft>
                <a:spcPts val="0"/>
              </a:spcAft>
              <a:buSzPts val="1300"/>
              <a:buChar char="●"/>
            </a:pPr>
            <a:r>
              <a:rPr lang="en-GB" sz="1300"/>
              <a:t>Matthew D. Zeiler. “Adadelta: An Adaptive Learning Rate”, 2012</a:t>
            </a:r>
            <a:endParaRPr sz="1300"/>
          </a:p>
          <a:p>
            <a:pPr indent="-311150" lvl="0" marL="457200" rtl="0" algn="l">
              <a:spcBef>
                <a:spcPts val="0"/>
              </a:spcBef>
              <a:spcAft>
                <a:spcPts val="0"/>
              </a:spcAft>
              <a:buSzPts val="1300"/>
              <a:buChar char="●"/>
            </a:pPr>
            <a:r>
              <a:rPr lang="en-GB" sz="1300">
                <a:uFill>
                  <a:noFill/>
                </a:uFill>
                <a:hlinkClick r:id="rId6"/>
              </a:rPr>
              <a:t>Ashok Cutkosky</a:t>
            </a:r>
            <a:r>
              <a:rPr lang="en-GB" sz="1300"/>
              <a:t>, </a:t>
            </a:r>
            <a:r>
              <a:rPr lang="en-GB" sz="1300">
                <a:uFill>
                  <a:noFill/>
                </a:uFill>
                <a:hlinkClick r:id="rId7"/>
              </a:rPr>
              <a:t>Harsh Mehta</a:t>
            </a:r>
            <a:r>
              <a:rPr lang="en-GB" sz="1300"/>
              <a:t>. “Momentum Improves Normalized SGD”, 2020.</a:t>
            </a:r>
            <a:endParaRPr sz="1300"/>
          </a:p>
          <a:p>
            <a:pPr indent="-311150" lvl="0" marL="457200" rtl="0" algn="l">
              <a:spcBef>
                <a:spcPts val="0"/>
              </a:spcBef>
              <a:spcAft>
                <a:spcPts val="0"/>
              </a:spcAft>
              <a:buSzPts val="1300"/>
              <a:buChar char="●"/>
            </a:pPr>
            <a:r>
              <a:rPr lang="en-GB" sz="1300"/>
              <a:t>https://towardsdatascience.com/a-visual-explanation-of-gradient-descent-methods-momentum-adagrad-rmsprop-adam-f898b102325c</a:t>
            </a:r>
            <a:endParaRPr sz="1300"/>
          </a:p>
          <a:p>
            <a:pPr indent="-311150" lvl="0" marL="457200" rtl="0" algn="l">
              <a:spcBef>
                <a:spcPts val="0"/>
              </a:spcBef>
              <a:spcAft>
                <a:spcPts val="0"/>
              </a:spcAft>
              <a:buSzPts val="1300"/>
              <a:buChar char="●"/>
            </a:pPr>
            <a:r>
              <a:rPr lang="en-GB" sz="1300"/>
              <a:t>https://www.youtube.com/watch?v=TudQZtgpoHk</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32" name="Shape 332"/>
        <p:cNvGrpSpPr/>
        <p:nvPr/>
      </p:nvGrpSpPr>
      <p:grpSpPr>
        <a:xfrm>
          <a:off x="0" y="0"/>
          <a:ext cx="0" cy="0"/>
          <a:chOff x="0" y="0"/>
          <a:chExt cx="0" cy="0"/>
        </a:xfrm>
      </p:grpSpPr>
      <p:sp>
        <p:nvSpPr>
          <p:cNvPr id="333" name="Google Shape;33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34" name="Google Shape;334;p31"/>
          <p:cNvSpPr/>
          <p:nvPr/>
        </p:nvSpPr>
        <p:spPr>
          <a:xfrm>
            <a:off x="1060176" y="1158250"/>
            <a:ext cx="7015386" cy="3123974"/>
          </a:xfrm>
          <a:prstGeom prst="rect">
            <a:avLst/>
          </a:prstGeom>
        </p:spPr>
        <p:txBody>
          <a:bodyPr>
            <a:prstTxWarp prst="textPlain"/>
          </a:bodyPr>
          <a:lstStyle/>
          <a:p>
            <a:pPr lvl="0" algn="ctr"/>
            <a:r>
              <a:rPr b="0" i="0">
                <a:ln cap="flat" cmpd="sng" w="9525">
                  <a:solidFill>
                    <a:schemeClr val="accent1"/>
                  </a:solidFill>
                  <a:prstDash val="solid"/>
                  <a:round/>
                  <a:headEnd len="sm" w="sm" type="none"/>
                  <a:tailEnd len="sm" w="sm" type="none"/>
                </a:ln>
                <a:solidFill>
                  <a:schemeClr val="accent1"/>
                </a:solidFill>
                <a:latin typeface="Arial"/>
              </a:rPr>
              <a:t>Thank you</a:t>
            </a:r>
            <a:br>
              <a:rPr b="0" i="0">
                <a:ln cap="flat" cmpd="sng" w="9525">
                  <a:solidFill>
                    <a:schemeClr val="accent1"/>
                  </a:solidFill>
                  <a:prstDash val="solid"/>
                  <a:round/>
                  <a:headEnd len="sm" w="sm" type="none"/>
                  <a:tailEnd len="sm" w="sm" type="none"/>
                </a:ln>
                <a:solidFill>
                  <a:schemeClr val="accent1"/>
                </a:solidFill>
                <a:latin typeface="Arial"/>
              </a:rPr>
            </a:br>
            <a:r>
              <a:rPr b="0" i="0">
                <a:ln cap="flat" cmpd="sng" w="9525">
                  <a:solidFill>
                    <a:schemeClr val="accent1"/>
                  </a:solidFill>
                  <a:prstDash val="solid"/>
                  <a:round/>
                  <a:headEnd len="sm" w="sm" type="none"/>
                  <a:tailEnd len="sm" w="sm" type="none"/>
                </a:ln>
                <a:solidFill>
                  <a:schemeClr val="accent1"/>
                </a:solidFill>
                <a:latin typeface="Arial"/>
              </a:rPr>
              <a:t> for your kind attention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OUTLINE</a:t>
            </a:r>
            <a:endParaRPr/>
          </a:p>
        </p:txBody>
      </p:sp>
      <p:sp>
        <p:nvSpPr>
          <p:cNvPr id="80" name="Google Shape;80;p14"/>
          <p:cNvSpPr txBox="1"/>
          <p:nvPr>
            <p:ph idx="1" type="body"/>
          </p:nvPr>
        </p:nvSpPr>
        <p:spPr>
          <a:xfrm>
            <a:off x="311700" y="1465100"/>
            <a:ext cx="8520600" cy="2585100"/>
          </a:xfrm>
          <a:prstGeom prst="rect">
            <a:avLst/>
          </a:prstGeom>
          <a:ln cap="flat" cmpd="sng" w="28575">
            <a:solidFill>
              <a:srgbClr val="98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1" name="Google Shape;8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2" name="Google Shape;82;p14"/>
          <p:cNvSpPr/>
          <p:nvPr/>
        </p:nvSpPr>
        <p:spPr>
          <a:xfrm>
            <a:off x="2092063" y="2641348"/>
            <a:ext cx="594300" cy="76800"/>
          </a:xfrm>
          <a:prstGeom prst="roundRect">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579775" y="2342850"/>
            <a:ext cx="1512300" cy="6144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900">
              <a:solidFill>
                <a:srgbClr val="A72A1E"/>
              </a:solidFill>
              <a:latin typeface="Roboto"/>
              <a:ea typeface="Roboto"/>
              <a:cs typeface="Roboto"/>
              <a:sym typeface="Roboto"/>
            </a:endParaRPr>
          </a:p>
          <a:p>
            <a:pPr indent="0" lvl="0" marL="0" rtl="0" algn="ctr">
              <a:lnSpc>
                <a:spcPct val="115000"/>
              </a:lnSpc>
              <a:spcBef>
                <a:spcPts val="1600"/>
              </a:spcBef>
              <a:spcAft>
                <a:spcPts val="1600"/>
              </a:spcAft>
              <a:buNone/>
            </a:pPr>
            <a:r>
              <a:rPr b="1" lang="en-GB" sz="950">
                <a:solidFill>
                  <a:srgbClr val="A72A1E"/>
                </a:solidFill>
                <a:latin typeface="Roboto"/>
                <a:ea typeface="Roboto"/>
                <a:cs typeface="Roboto"/>
                <a:sym typeface="Roboto"/>
              </a:rPr>
              <a:t>INTRODUCTION</a:t>
            </a:r>
            <a:endParaRPr sz="950"/>
          </a:p>
        </p:txBody>
      </p:sp>
      <p:sp>
        <p:nvSpPr>
          <p:cNvPr id="84" name="Google Shape;84;p14"/>
          <p:cNvSpPr/>
          <p:nvPr/>
        </p:nvSpPr>
        <p:spPr>
          <a:xfrm>
            <a:off x="4198678" y="2641348"/>
            <a:ext cx="594300" cy="768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6305269" y="2618473"/>
            <a:ext cx="594300" cy="768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2686363" y="2349675"/>
            <a:ext cx="1512300" cy="6144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900">
              <a:solidFill>
                <a:srgbClr val="A72A1E"/>
              </a:solidFill>
              <a:latin typeface="Roboto"/>
              <a:ea typeface="Roboto"/>
              <a:cs typeface="Roboto"/>
              <a:sym typeface="Roboto"/>
            </a:endParaRPr>
          </a:p>
          <a:p>
            <a:pPr indent="0" lvl="0" marL="0" rtl="0" algn="ctr">
              <a:lnSpc>
                <a:spcPct val="115000"/>
              </a:lnSpc>
              <a:spcBef>
                <a:spcPts val="1600"/>
              </a:spcBef>
              <a:spcAft>
                <a:spcPts val="1600"/>
              </a:spcAft>
              <a:buNone/>
            </a:pPr>
            <a:r>
              <a:rPr b="1" lang="en-GB" sz="950">
                <a:solidFill>
                  <a:srgbClr val="A72A1E"/>
                </a:solidFill>
                <a:latin typeface="Roboto"/>
                <a:ea typeface="Roboto"/>
                <a:cs typeface="Roboto"/>
                <a:sym typeface="Roboto"/>
              </a:rPr>
              <a:t>OPTIMIZERS</a:t>
            </a:r>
            <a:endParaRPr sz="950"/>
          </a:p>
        </p:txBody>
      </p:sp>
      <p:sp>
        <p:nvSpPr>
          <p:cNvPr id="87" name="Google Shape;87;p14"/>
          <p:cNvSpPr/>
          <p:nvPr/>
        </p:nvSpPr>
        <p:spPr>
          <a:xfrm>
            <a:off x="4792975" y="2372550"/>
            <a:ext cx="1512300" cy="6144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900">
              <a:solidFill>
                <a:srgbClr val="A72A1E"/>
              </a:solidFill>
              <a:latin typeface="Roboto"/>
              <a:ea typeface="Roboto"/>
              <a:cs typeface="Roboto"/>
              <a:sym typeface="Roboto"/>
            </a:endParaRPr>
          </a:p>
          <a:p>
            <a:pPr indent="0" lvl="0" marL="0" rtl="0" algn="ctr">
              <a:lnSpc>
                <a:spcPct val="115000"/>
              </a:lnSpc>
              <a:spcBef>
                <a:spcPts val="1600"/>
              </a:spcBef>
              <a:spcAft>
                <a:spcPts val="1600"/>
              </a:spcAft>
              <a:buNone/>
            </a:pPr>
            <a:r>
              <a:rPr b="1" lang="en-GB" sz="950">
                <a:solidFill>
                  <a:srgbClr val="A72A1E"/>
                </a:solidFill>
                <a:latin typeface="Roboto"/>
                <a:ea typeface="Roboto"/>
                <a:cs typeface="Roboto"/>
                <a:sym typeface="Roboto"/>
              </a:rPr>
              <a:t>CODES &amp; RESULTS</a:t>
            </a:r>
            <a:endParaRPr sz="950"/>
          </a:p>
        </p:txBody>
      </p:sp>
      <p:sp>
        <p:nvSpPr>
          <p:cNvPr id="88" name="Google Shape;88;p14"/>
          <p:cNvSpPr/>
          <p:nvPr/>
        </p:nvSpPr>
        <p:spPr>
          <a:xfrm>
            <a:off x="6899563" y="2349675"/>
            <a:ext cx="1512300" cy="6144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900">
              <a:solidFill>
                <a:srgbClr val="A72A1E"/>
              </a:solidFill>
              <a:latin typeface="Roboto"/>
              <a:ea typeface="Roboto"/>
              <a:cs typeface="Roboto"/>
              <a:sym typeface="Roboto"/>
            </a:endParaRPr>
          </a:p>
          <a:p>
            <a:pPr indent="0" lvl="0" marL="0" rtl="0" algn="ctr">
              <a:lnSpc>
                <a:spcPct val="115000"/>
              </a:lnSpc>
              <a:spcBef>
                <a:spcPts val="1600"/>
              </a:spcBef>
              <a:spcAft>
                <a:spcPts val="1600"/>
              </a:spcAft>
              <a:buNone/>
            </a:pPr>
            <a:r>
              <a:rPr b="1" lang="en-GB" sz="950">
                <a:solidFill>
                  <a:srgbClr val="A72A1E"/>
                </a:solidFill>
                <a:latin typeface="Roboto"/>
                <a:ea typeface="Roboto"/>
                <a:cs typeface="Roboto"/>
                <a:sym typeface="Roboto"/>
              </a:rPr>
              <a:t>CONCLUSION</a:t>
            </a:r>
            <a:endParaRPr sz="95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idx="1" type="body"/>
          </p:nvPr>
        </p:nvSpPr>
        <p:spPr>
          <a:xfrm>
            <a:off x="0" y="1152425"/>
            <a:ext cx="8520600" cy="33027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GB">
                <a:solidFill>
                  <a:schemeClr val="accent1"/>
                </a:solidFill>
              </a:rPr>
              <a:t>Machine Learning formulation:</a:t>
            </a:r>
            <a:endParaRPr b="1">
              <a:solidFill>
                <a:schemeClr val="accent1"/>
              </a:solidFill>
            </a:endParaRPr>
          </a:p>
          <a:p>
            <a:pPr indent="0" lvl="0" marL="457200" rtl="0" algn="l">
              <a:lnSpc>
                <a:spcPct val="200000"/>
              </a:lnSpc>
              <a:spcBef>
                <a:spcPts val="1200"/>
              </a:spcBef>
              <a:spcAft>
                <a:spcPts val="0"/>
              </a:spcAft>
              <a:buNone/>
            </a:pPr>
            <a:r>
              <a:rPr lang="en-GB" sz="2120">
                <a:solidFill>
                  <a:srgbClr val="000000"/>
                </a:solidFill>
              </a:rPr>
              <a:t>Data</a:t>
            </a:r>
            <a:endParaRPr sz="1020">
              <a:solidFill>
                <a:srgbClr val="000000"/>
              </a:solidFill>
            </a:endParaRPr>
          </a:p>
          <a:p>
            <a:pPr indent="0" lvl="0" marL="457200" rtl="0" algn="l">
              <a:lnSpc>
                <a:spcPct val="200000"/>
              </a:lnSpc>
              <a:spcBef>
                <a:spcPts val="1200"/>
              </a:spcBef>
              <a:spcAft>
                <a:spcPts val="0"/>
              </a:spcAft>
              <a:buNone/>
            </a:pPr>
            <a:r>
              <a:t/>
            </a:r>
            <a:endParaRPr sz="2400">
              <a:solidFill>
                <a:srgbClr val="000000"/>
              </a:solidFill>
            </a:endParaRPr>
          </a:p>
          <a:p>
            <a:pPr indent="0" lvl="0" marL="457200" rtl="0" algn="l">
              <a:lnSpc>
                <a:spcPct val="200000"/>
              </a:lnSpc>
              <a:spcBef>
                <a:spcPts val="1200"/>
              </a:spcBef>
              <a:spcAft>
                <a:spcPts val="0"/>
              </a:spcAft>
              <a:buNone/>
            </a:pPr>
            <a:r>
              <a:t/>
            </a:r>
            <a:endParaRPr>
              <a:solidFill>
                <a:srgbClr val="000000"/>
              </a:solidFill>
            </a:endParaRPr>
          </a:p>
          <a:p>
            <a:pPr indent="0" lvl="0" marL="457200" rtl="0" algn="l">
              <a:lnSpc>
                <a:spcPct val="200000"/>
              </a:lnSpc>
              <a:spcBef>
                <a:spcPts val="1200"/>
              </a:spcBef>
              <a:spcAft>
                <a:spcPts val="0"/>
              </a:spcAft>
              <a:buNone/>
            </a:pPr>
            <a:r>
              <a:rPr lang="en-GB">
                <a:solidFill>
                  <a:srgbClr val="000000"/>
                </a:solidFill>
              </a:rPr>
              <a:t>Hypothesis</a:t>
            </a:r>
            <a:endParaRPr>
              <a:solidFill>
                <a:srgbClr val="000000"/>
              </a:solidFill>
            </a:endParaRPr>
          </a:p>
          <a:p>
            <a:pPr indent="0" lvl="0" marL="457200" rtl="0" algn="l">
              <a:lnSpc>
                <a:spcPct val="200000"/>
              </a:lnSpc>
              <a:spcBef>
                <a:spcPts val="1200"/>
              </a:spcBef>
              <a:spcAft>
                <a:spcPts val="0"/>
              </a:spcAft>
              <a:buNone/>
            </a:pPr>
            <a:r>
              <a:rPr lang="en-GB">
                <a:solidFill>
                  <a:srgbClr val="000000"/>
                </a:solidFill>
              </a:rPr>
              <a:t>Prediction</a:t>
            </a:r>
            <a:endParaRPr>
              <a:solidFill>
                <a:srgbClr val="000000"/>
              </a:solidFill>
            </a:endParaRPr>
          </a:p>
          <a:p>
            <a:pPr indent="0" lvl="0" marL="457200" rtl="0" algn="l">
              <a:spcBef>
                <a:spcPts val="1200"/>
              </a:spcBef>
              <a:spcAft>
                <a:spcPts val="1200"/>
              </a:spcAft>
              <a:buNone/>
            </a:pPr>
            <a:r>
              <a:t/>
            </a:r>
            <a:endParaRPr/>
          </a:p>
        </p:txBody>
      </p:sp>
      <p:sp>
        <p:nvSpPr>
          <p:cNvPr id="94" name="Google Shape;94;p15"/>
          <p:cNvSpPr txBox="1"/>
          <p:nvPr>
            <p:ph type="title"/>
          </p:nvPr>
        </p:nvSpPr>
        <p:spPr>
          <a:xfrm>
            <a:off x="34075" y="445025"/>
            <a:ext cx="87981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6" name="Google Shape;96;p15"/>
          <p:cNvSpPr/>
          <p:nvPr/>
        </p:nvSpPr>
        <p:spPr>
          <a:xfrm>
            <a:off x="3953213" y="2504350"/>
            <a:ext cx="819300" cy="35400"/>
          </a:xfrm>
          <a:prstGeom prst="rightArrow">
            <a:avLst>
              <a:gd fmla="val 0" name="adj1"/>
              <a:gd fmla="val 86899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nvSpPr>
        <p:spPr>
          <a:xfrm>
            <a:off x="1705950" y="3941550"/>
            <a:ext cx="5108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accent1"/>
                </a:solidFill>
                <a:latin typeface="Open Sans"/>
                <a:ea typeface="Open Sans"/>
                <a:cs typeface="Open Sans"/>
                <a:sym typeface="Open Sans"/>
              </a:rPr>
              <a:t>Gradient Descent Algorithm</a:t>
            </a:r>
            <a:endParaRPr b="1">
              <a:solidFill>
                <a:schemeClr val="accent1"/>
              </a:solidFill>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Repeat until convergence: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Compute the gradient of the loss function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Update the parameters </a:t>
            </a:r>
            <a:endParaRPr>
              <a:latin typeface="Open Sans"/>
              <a:ea typeface="Open Sans"/>
              <a:cs typeface="Open Sans"/>
              <a:sym typeface="Open Sans"/>
            </a:endParaRPr>
          </a:p>
        </p:txBody>
      </p:sp>
      <p:pic>
        <p:nvPicPr>
          <p:cNvPr id="98" name="Google Shape;98;p15"/>
          <p:cNvPicPr preferRelativeResize="0"/>
          <p:nvPr/>
        </p:nvPicPr>
        <p:blipFill>
          <a:blip r:embed="rId3">
            <a:alphaModFix/>
          </a:blip>
          <a:stretch>
            <a:fillRect/>
          </a:stretch>
        </p:blipFill>
        <p:spPr>
          <a:xfrm>
            <a:off x="1059775" y="1481800"/>
            <a:ext cx="1572725" cy="438900"/>
          </a:xfrm>
          <a:prstGeom prst="rect">
            <a:avLst/>
          </a:prstGeom>
          <a:noFill/>
          <a:ln>
            <a:noFill/>
          </a:ln>
        </p:spPr>
      </p:pic>
      <p:sp>
        <p:nvSpPr>
          <p:cNvPr id="99" name="Google Shape;99;p15"/>
          <p:cNvSpPr/>
          <p:nvPr/>
        </p:nvSpPr>
        <p:spPr>
          <a:xfrm>
            <a:off x="437225" y="2168350"/>
            <a:ext cx="1272600" cy="707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Learning Algorithm</a:t>
            </a:r>
            <a:endParaRPr sz="1200"/>
          </a:p>
        </p:txBody>
      </p:sp>
      <p:sp>
        <p:nvSpPr>
          <p:cNvPr id="100" name="Google Shape;100;p15"/>
          <p:cNvSpPr/>
          <p:nvPr/>
        </p:nvSpPr>
        <p:spPr>
          <a:xfrm>
            <a:off x="2521375" y="2141850"/>
            <a:ext cx="1272600" cy="707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None/>
            </a:pPr>
            <a:r>
              <a:rPr lang="en-GB" sz="1200"/>
              <a:t>Loss Function </a:t>
            </a:r>
            <a:r>
              <a:rPr b="1" lang="en-GB" sz="1200"/>
              <a:t>J</a:t>
            </a:r>
            <a:endParaRPr sz="1200"/>
          </a:p>
          <a:p>
            <a:pPr indent="0" lvl="0" marL="0" rtl="0" algn="l">
              <a:spcBef>
                <a:spcPts val="0"/>
              </a:spcBef>
              <a:spcAft>
                <a:spcPts val="0"/>
              </a:spcAft>
              <a:buNone/>
            </a:pPr>
            <a:r>
              <a:t/>
            </a:r>
            <a:endParaRPr sz="1200"/>
          </a:p>
        </p:txBody>
      </p:sp>
      <p:sp>
        <p:nvSpPr>
          <p:cNvPr id="101" name="Google Shape;101;p15"/>
          <p:cNvSpPr/>
          <p:nvPr/>
        </p:nvSpPr>
        <p:spPr>
          <a:xfrm>
            <a:off x="4855550" y="2157525"/>
            <a:ext cx="1272600" cy="707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None/>
            </a:pPr>
            <a:r>
              <a:rPr lang="en-GB" sz="800"/>
              <a:t>Optimization problem: Minimize </a:t>
            </a:r>
            <a:r>
              <a:rPr b="1" lang="en-GB" sz="800"/>
              <a:t>J </a:t>
            </a:r>
            <a:r>
              <a:rPr lang="en-GB" sz="800"/>
              <a:t>w.r.t parameters 𝛉</a:t>
            </a:r>
            <a:endParaRPr sz="800"/>
          </a:p>
          <a:p>
            <a:pPr indent="0" lvl="0" marL="0" rtl="0" algn="l">
              <a:spcBef>
                <a:spcPts val="0"/>
              </a:spcBef>
              <a:spcAft>
                <a:spcPts val="0"/>
              </a:spcAft>
              <a:buNone/>
            </a:pPr>
            <a:r>
              <a:t/>
            </a:r>
            <a:endParaRPr sz="1200"/>
          </a:p>
        </p:txBody>
      </p:sp>
      <p:sp>
        <p:nvSpPr>
          <p:cNvPr id="102" name="Google Shape;102;p15"/>
          <p:cNvSpPr/>
          <p:nvPr/>
        </p:nvSpPr>
        <p:spPr>
          <a:xfrm>
            <a:off x="1828900" y="2504350"/>
            <a:ext cx="665700" cy="35400"/>
          </a:xfrm>
          <a:prstGeom prst="rightArrow">
            <a:avLst>
              <a:gd fmla="val 0" name="adj1"/>
              <a:gd fmla="val 86899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6239213" y="2504350"/>
            <a:ext cx="819300" cy="35400"/>
          </a:xfrm>
          <a:prstGeom prst="rightArrow">
            <a:avLst>
              <a:gd fmla="val 0" name="adj1"/>
              <a:gd fmla="val 86899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7141550" y="2157525"/>
            <a:ext cx="1272600" cy="7074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br>
              <a:rPr lang="en-GB" sz="1000"/>
            </a:br>
            <a:r>
              <a:rPr lang="en-GB" sz="1000"/>
              <a:t>Gradient descent ∇</a:t>
            </a:r>
            <a:r>
              <a:rPr b="1" lang="en-GB" sz="1000"/>
              <a:t>J(</a:t>
            </a:r>
            <a:r>
              <a:rPr lang="en-GB" sz="1000"/>
              <a:t>𝛉)</a:t>
            </a:r>
            <a:endParaRPr sz="1000"/>
          </a:p>
          <a:p>
            <a:pPr indent="0" lvl="0" marL="0" rtl="0" algn="ctr">
              <a:spcBef>
                <a:spcPts val="0"/>
              </a:spcBef>
              <a:spcAft>
                <a:spcPts val="0"/>
              </a:spcAft>
              <a:buNone/>
            </a:pPr>
            <a:r>
              <a:t/>
            </a:r>
            <a:endParaRPr sz="600"/>
          </a:p>
          <a:p>
            <a:pPr indent="0" lvl="0" marL="0" rtl="0" algn="l">
              <a:spcBef>
                <a:spcPts val="0"/>
              </a:spcBef>
              <a:spcAft>
                <a:spcPts val="0"/>
              </a:spcAft>
              <a:buNone/>
            </a:pPr>
            <a:r>
              <a:t/>
            </a:r>
            <a:endParaRPr sz="1000"/>
          </a:p>
        </p:txBody>
      </p:sp>
      <p:sp>
        <p:nvSpPr>
          <p:cNvPr id="105" name="Google Shape;105;p15"/>
          <p:cNvSpPr/>
          <p:nvPr/>
        </p:nvSpPr>
        <p:spPr>
          <a:xfrm>
            <a:off x="84750" y="1619938"/>
            <a:ext cx="233400" cy="1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84750" y="2414250"/>
            <a:ext cx="233400" cy="1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84750" y="3208550"/>
            <a:ext cx="233400" cy="1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84750" y="3659075"/>
            <a:ext cx="233400" cy="1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p:nvPr/>
        </p:nvSpPr>
        <p:spPr>
          <a:xfrm>
            <a:off x="523275" y="1995550"/>
            <a:ext cx="3192900" cy="1020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523275" y="3015550"/>
            <a:ext cx="3192900" cy="9135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nvSpPr>
        <p:spPr>
          <a:xfrm>
            <a:off x="487800" y="1986675"/>
            <a:ext cx="34500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Open Sans"/>
              <a:buAutoNum type="arabicPeriod"/>
            </a:pPr>
            <a:r>
              <a:rPr lang="en-GB">
                <a:latin typeface="Open Sans"/>
                <a:ea typeface="Open Sans"/>
                <a:cs typeface="Open Sans"/>
                <a:sym typeface="Open Sans"/>
              </a:rPr>
              <a:t>Batch (Vanilla)  gradient descent</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AutoNum type="arabicPeriod"/>
            </a:pPr>
            <a:r>
              <a:rPr lang="en-GB">
                <a:latin typeface="Open Sans"/>
                <a:ea typeface="Open Sans"/>
                <a:cs typeface="Open Sans"/>
                <a:sym typeface="Open Sans"/>
              </a:rPr>
              <a:t>Stochastic gradient descent</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AutoNum type="arabicPeriod"/>
            </a:pPr>
            <a:r>
              <a:rPr lang="en-GB">
                <a:latin typeface="Open Sans"/>
                <a:ea typeface="Open Sans"/>
                <a:cs typeface="Open Sans"/>
                <a:sym typeface="Open Sans"/>
              </a:rPr>
              <a:t>Mini batch gradient descent</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AutoNum type="arabicPeriod"/>
            </a:pPr>
            <a:r>
              <a:rPr lang="en-GB">
                <a:latin typeface="Open Sans"/>
                <a:ea typeface="Open Sans"/>
                <a:cs typeface="Open Sans"/>
                <a:sym typeface="Open Sans"/>
              </a:rPr>
              <a:t>Momentum</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AutoNum type="arabicPeriod"/>
            </a:pPr>
            <a:r>
              <a:rPr lang="en-GB">
                <a:latin typeface="Open Sans"/>
                <a:ea typeface="Open Sans"/>
                <a:cs typeface="Open Sans"/>
                <a:sym typeface="Open Sans"/>
              </a:rPr>
              <a:t>Nesterov accelerated gradient</a:t>
            </a:r>
            <a:endParaRPr>
              <a:latin typeface="Open Sans"/>
              <a:ea typeface="Open Sans"/>
              <a:cs typeface="Open Sans"/>
              <a:sym typeface="Open Sans"/>
            </a:endParaRPr>
          </a:p>
        </p:txBody>
      </p:sp>
      <p:sp>
        <p:nvSpPr>
          <p:cNvPr id="116" name="Google Shape;116;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117" name="Google Shape;11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8" name="Google Shape;118;p16"/>
          <p:cNvSpPr txBox="1"/>
          <p:nvPr/>
        </p:nvSpPr>
        <p:spPr>
          <a:xfrm>
            <a:off x="478925" y="1348100"/>
            <a:ext cx="244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1D7E74"/>
                </a:solidFill>
                <a:latin typeface="Open Sans"/>
                <a:ea typeface="Open Sans"/>
                <a:cs typeface="Open Sans"/>
                <a:sym typeface="Open Sans"/>
              </a:rPr>
              <a:t>First generation</a:t>
            </a:r>
            <a:endParaRPr b="1" sz="1600">
              <a:solidFill>
                <a:srgbClr val="1D7E74"/>
              </a:solidFill>
              <a:latin typeface="Open Sans"/>
              <a:ea typeface="Open Sans"/>
              <a:cs typeface="Open Sans"/>
              <a:sym typeface="Open Sans"/>
            </a:endParaRPr>
          </a:p>
        </p:txBody>
      </p:sp>
      <p:sp>
        <p:nvSpPr>
          <p:cNvPr id="119" name="Google Shape;119;p16"/>
          <p:cNvSpPr txBox="1"/>
          <p:nvPr/>
        </p:nvSpPr>
        <p:spPr>
          <a:xfrm>
            <a:off x="4780425" y="1348100"/>
            <a:ext cx="405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1D7E74"/>
                </a:solidFill>
                <a:latin typeface="Open Sans"/>
                <a:ea typeface="Open Sans"/>
                <a:cs typeface="Open Sans"/>
                <a:sym typeface="Open Sans"/>
              </a:rPr>
              <a:t>Second</a:t>
            </a:r>
            <a:r>
              <a:rPr b="1" lang="en-GB" sz="1600">
                <a:solidFill>
                  <a:srgbClr val="1D7E74"/>
                </a:solidFill>
                <a:latin typeface="Open Sans"/>
                <a:ea typeface="Open Sans"/>
                <a:cs typeface="Open Sans"/>
                <a:sym typeface="Open Sans"/>
              </a:rPr>
              <a:t> generation: Adaptive learning</a:t>
            </a:r>
            <a:endParaRPr b="1" sz="1600">
              <a:solidFill>
                <a:srgbClr val="1D7E74"/>
              </a:solidFill>
              <a:latin typeface="Open Sans"/>
              <a:ea typeface="Open Sans"/>
              <a:cs typeface="Open Sans"/>
              <a:sym typeface="Open Sans"/>
            </a:endParaRPr>
          </a:p>
        </p:txBody>
      </p:sp>
      <p:sp>
        <p:nvSpPr>
          <p:cNvPr id="120" name="Google Shape;120;p16"/>
          <p:cNvSpPr txBox="1"/>
          <p:nvPr/>
        </p:nvSpPr>
        <p:spPr>
          <a:xfrm>
            <a:off x="5458550" y="2156300"/>
            <a:ext cx="2855700" cy="1285200"/>
          </a:xfrm>
          <a:prstGeom prst="rect">
            <a:avLst/>
          </a:prstGeom>
          <a:noFill/>
          <a:ln>
            <a:noFill/>
          </a:ln>
        </p:spPr>
        <p:txBody>
          <a:bodyPr anchorCtr="0" anchor="b" bIns="91425" lIns="91425" spcFirstLastPara="1" rIns="91425" wrap="square" tIns="91425">
            <a:noAutofit/>
          </a:bodyPr>
          <a:lstStyle/>
          <a:p>
            <a:pPr indent="-317500" lvl="0" marL="457200" rtl="0" algn="l">
              <a:lnSpc>
                <a:spcPct val="150000"/>
              </a:lnSpc>
              <a:spcBef>
                <a:spcPts val="0"/>
              </a:spcBef>
              <a:spcAft>
                <a:spcPts val="0"/>
              </a:spcAft>
              <a:buSzPts val="1400"/>
              <a:buFont typeface="Open Sans"/>
              <a:buAutoNum type="arabicPeriod"/>
            </a:pPr>
            <a:r>
              <a:rPr lang="en-GB">
                <a:latin typeface="Open Sans"/>
                <a:ea typeface="Open Sans"/>
                <a:cs typeface="Open Sans"/>
                <a:sym typeface="Open Sans"/>
              </a:rPr>
              <a:t>Adagrad</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AutoNum type="arabicPeriod"/>
            </a:pPr>
            <a:r>
              <a:rPr lang="en-GB">
                <a:latin typeface="Open Sans"/>
                <a:ea typeface="Open Sans"/>
                <a:cs typeface="Open Sans"/>
                <a:sym typeface="Open Sans"/>
              </a:rPr>
              <a:t>Adadelta</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AutoNum type="arabicPeriod"/>
            </a:pPr>
            <a:r>
              <a:rPr lang="en-GB">
                <a:latin typeface="Open Sans"/>
                <a:ea typeface="Open Sans"/>
                <a:cs typeface="Open Sans"/>
                <a:sym typeface="Open Sans"/>
              </a:rPr>
              <a:t>RMSprop</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AutoNum type="arabicPeriod"/>
            </a:pPr>
            <a:r>
              <a:rPr lang="en-GB">
                <a:latin typeface="Open Sans"/>
                <a:ea typeface="Open Sans"/>
                <a:cs typeface="Open Sans"/>
                <a:sym typeface="Open Sans"/>
              </a:rPr>
              <a:t>Adam</a:t>
            </a:r>
            <a:endParaRPr>
              <a:latin typeface="Open Sans"/>
              <a:ea typeface="Open Sans"/>
              <a:cs typeface="Open Sans"/>
              <a:sym typeface="Open Sans"/>
            </a:endParaRPr>
          </a:p>
        </p:txBody>
      </p:sp>
      <p:cxnSp>
        <p:nvCxnSpPr>
          <p:cNvPr id="121" name="Google Shape;121;p16"/>
          <p:cNvCxnSpPr/>
          <p:nvPr/>
        </p:nvCxnSpPr>
        <p:spPr>
          <a:xfrm>
            <a:off x="4515975" y="1303750"/>
            <a:ext cx="0" cy="35655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7" name="Google Shape;127;p17"/>
          <p:cNvSpPr txBox="1"/>
          <p:nvPr>
            <p:ph type="title"/>
          </p:nvPr>
        </p:nvSpPr>
        <p:spPr>
          <a:xfrm>
            <a:off x="311700" y="3123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OPTIMIZERS: </a:t>
            </a:r>
            <a:r>
              <a:rPr lang="en-GB" sz="3600">
                <a:latin typeface="Open Sans"/>
                <a:ea typeface="Open Sans"/>
                <a:cs typeface="Open Sans"/>
                <a:sym typeface="Open Sans"/>
              </a:rPr>
              <a:t>First </a:t>
            </a:r>
            <a:r>
              <a:rPr lang="en-GB">
                <a:latin typeface="Open Sans"/>
                <a:ea typeface="Open Sans"/>
                <a:cs typeface="Open Sans"/>
                <a:sym typeface="Open Sans"/>
              </a:rPr>
              <a:t>G</a:t>
            </a:r>
            <a:r>
              <a:rPr lang="en-GB" sz="3600">
                <a:latin typeface="Open Sans"/>
                <a:ea typeface="Open Sans"/>
                <a:cs typeface="Open Sans"/>
                <a:sym typeface="Open Sans"/>
              </a:rPr>
              <a:t>eneration</a:t>
            </a:r>
            <a:endParaRPr sz="5600"/>
          </a:p>
          <a:p>
            <a:pPr indent="0" lvl="0" marL="0" rtl="0" algn="l">
              <a:spcBef>
                <a:spcPts val="0"/>
              </a:spcBef>
              <a:spcAft>
                <a:spcPts val="0"/>
              </a:spcAft>
              <a:buNone/>
            </a:pPr>
            <a:r>
              <a:t/>
            </a:r>
            <a:endParaRPr/>
          </a:p>
        </p:txBody>
      </p:sp>
      <p:cxnSp>
        <p:nvCxnSpPr>
          <p:cNvPr id="128" name="Google Shape;128;p17"/>
          <p:cNvCxnSpPr/>
          <p:nvPr/>
        </p:nvCxnSpPr>
        <p:spPr>
          <a:xfrm flipH="1">
            <a:off x="3011750" y="1496425"/>
            <a:ext cx="22500" cy="3248400"/>
          </a:xfrm>
          <a:prstGeom prst="straightConnector1">
            <a:avLst/>
          </a:prstGeom>
          <a:noFill/>
          <a:ln cap="flat" cmpd="sng" w="28575">
            <a:solidFill>
              <a:schemeClr val="accent4"/>
            </a:solidFill>
            <a:prstDash val="solid"/>
            <a:round/>
            <a:headEnd len="med" w="med" type="none"/>
            <a:tailEnd len="med" w="med" type="none"/>
          </a:ln>
        </p:spPr>
      </p:cxnSp>
      <p:cxnSp>
        <p:nvCxnSpPr>
          <p:cNvPr id="129" name="Google Shape;129;p17"/>
          <p:cNvCxnSpPr/>
          <p:nvPr/>
        </p:nvCxnSpPr>
        <p:spPr>
          <a:xfrm flipH="1">
            <a:off x="6370275" y="1496425"/>
            <a:ext cx="22500" cy="3248400"/>
          </a:xfrm>
          <a:prstGeom prst="straightConnector1">
            <a:avLst/>
          </a:prstGeom>
          <a:noFill/>
          <a:ln cap="flat" cmpd="sng" w="28575">
            <a:solidFill>
              <a:schemeClr val="accent4"/>
            </a:solidFill>
            <a:prstDash val="solid"/>
            <a:round/>
            <a:headEnd len="med" w="med" type="none"/>
            <a:tailEnd len="med" w="med" type="none"/>
          </a:ln>
        </p:spPr>
      </p:cxnSp>
      <p:sp>
        <p:nvSpPr>
          <p:cNvPr id="130" name="Google Shape;130;p17"/>
          <p:cNvSpPr txBox="1"/>
          <p:nvPr/>
        </p:nvSpPr>
        <p:spPr>
          <a:xfrm>
            <a:off x="556450" y="880825"/>
            <a:ext cx="247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1D7E74"/>
                </a:solidFill>
                <a:latin typeface="Open Sans"/>
                <a:ea typeface="Open Sans"/>
                <a:cs typeface="Open Sans"/>
                <a:sym typeface="Open Sans"/>
              </a:rPr>
              <a:t>Batch gradient descent (BGD)</a:t>
            </a:r>
            <a:endParaRPr b="1">
              <a:solidFill>
                <a:srgbClr val="1D7E74"/>
              </a:solidFill>
              <a:latin typeface="Open Sans"/>
              <a:ea typeface="Open Sans"/>
              <a:cs typeface="Open Sans"/>
              <a:sym typeface="Open Sans"/>
            </a:endParaRPr>
          </a:p>
        </p:txBody>
      </p:sp>
      <p:sp>
        <p:nvSpPr>
          <p:cNvPr id="131" name="Google Shape;131;p17"/>
          <p:cNvSpPr txBox="1"/>
          <p:nvPr/>
        </p:nvSpPr>
        <p:spPr>
          <a:xfrm>
            <a:off x="3299650" y="839400"/>
            <a:ext cx="286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1D7E74"/>
                </a:solidFill>
                <a:latin typeface="Open Sans"/>
                <a:ea typeface="Open Sans"/>
                <a:cs typeface="Open Sans"/>
                <a:sym typeface="Open Sans"/>
              </a:rPr>
              <a:t>Stochastic</a:t>
            </a:r>
            <a:r>
              <a:rPr b="1" lang="en-GB">
                <a:solidFill>
                  <a:srgbClr val="1D7E74"/>
                </a:solidFill>
                <a:latin typeface="Open Sans"/>
                <a:ea typeface="Open Sans"/>
                <a:cs typeface="Open Sans"/>
                <a:sym typeface="Open Sans"/>
              </a:rPr>
              <a:t> gradient descent (SGD)</a:t>
            </a:r>
            <a:endParaRPr b="1">
              <a:solidFill>
                <a:srgbClr val="1D7E74"/>
              </a:solidFill>
              <a:latin typeface="Open Sans"/>
              <a:ea typeface="Open Sans"/>
              <a:cs typeface="Open Sans"/>
              <a:sym typeface="Open Sans"/>
            </a:endParaRPr>
          </a:p>
        </p:txBody>
      </p:sp>
      <p:sp>
        <p:nvSpPr>
          <p:cNvPr id="132" name="Google Shape;132;p17"/>
          <p:cNvSpPr txBox="1"/>
          <p:nvPr/>
        </p:nvSpPr>
        <p:spPr>
          <a:xfrm>
            <a:off x="6437950" y="880825"/>
            <a:ext cx="265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1D7E74"/>
                </a:solidFill>
                <a:latin typeface="Open Sans"/>
                <a:ea typeface="Open Sans"/>
                <a:cs typeface="Open Sans"/>
                <a:sym typeface="Open Sans"/>
              </a:rPr>
              <a:t>Mini-b</a:t>
            </a:r>
            <a:r>
              <a:rPr b="1" lang="en-GB">
                <a:solidFill>
                  <a:srgbClr val="1D7E74"/>
                </a:solidFill>
                <a:latin typeface="Open Sans"/>
                <a:ea typeface="Open Sans"/>
                <a:cs typeface="Open Sans"/>
                <a:sym typeface="Open Sans"/>
              </a:rPr>
              <a:t>atch gradient descent (MBGD)</a:t>
            </a:r>
            <a:endParaRPr b="1">
              <a:solidFill>
                <a:srgbClr val="1D7E74"/>
              </a:solidFill>
              <a:latin typeface="Open Sans"/>
              <a:ea typeface="Open Sans"/>
              <a:cs typeface="Open Sans"/>
              <a:sym typeface="Open Sans"/>
            </a:endParaRPr>
          </a:p>
        </p:txBody>
      </p:sp>
      <p:pic>
        <p:nvPicPr>
          <p:cNvPr id="133" name="Google Shape;133;p17"/>
          <p:cNvPicPr preferRelativeResize="0"/>
          <p:nvPr/>
        </p:nvPicPr>
        <p:blipFill rotWithShape="1">
          <a:blip r:embed="rId3">
            <a:alphaModFix/>
          </a:blip>
          <a:srcRect b="28814" l="0" r="0" t="23598"/>
          <a:stretch/>
        </p:blipFill>
        <p:spPr>
          <a:xfrm>
            <a:off x="556450" y="1536650"/>
            <a:ext cx="2000725" cy="292950"/>
          </a:xfrm>
          <a:prstGeom prst="rect">
            <a:avLst/>
          </a:prstGeom>
          <a:noFill/>
          <a:ln>
            <a:noFill/>
          </a:ln>
        </p:spPr>
      </p:pic>
      <p:sp>
        <p:nvSpPr>
          <p:cNvPr id="134" name="Google Shape;134;p17"/>
          <p:cNvSpPr txBox="1"/>
          <p:nvPr/>
        </p:nvSpPr>
        <p:spPr>
          <a:xfrm>
            <a:off x="311700" y="1869825"/>
            <a:ext cx="2652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Gradient updates after calculating loss of entire training example.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High resource demands - lots of space in memory.</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Long training time.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sp>
        <p:nvSpPr>
          <p:cNvPr id="135" name="Google Shape;135;p17"/>
          <p:cNvSpPr txBox="1"/>
          <p:nvPr/>
        </p:nvSpPr>
        <p:spPr>
          <a:xfrm>
            <a:off x="3011750" y="1869825"/>
            <a:ext cx="32835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Gradient updates after loss for one training example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Faster training time than BGD.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Less need for memory.</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Gives quick info about model performance.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Suitable for online learning.</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136" name="Google Shape;136;p17"/>
          <p:cNvPicPr preferRelativeResize="0"/>
          <p:nvPr/>
        </p:nvPicPr>
        <p:blipFill>
          <a:blip r:embed="rId4">
            <a:alphaModFix/>
          </a:blip>
          <a:stretch>
            <a:fillRect/>
          </a:stretch>
        </p:blipFill>
        <p:spPr>
          <a:xfrm>
            <a:off x="3418150" y="1397025"/>
            <a:ext cx="2498277" cy="532175"/>
          </a:xfrm>
          <a:prstGeom prst="rect">
            <a:avLst/>
          </a:prstGeom>
          <a:noFill/>
          <a:ln>
            <a:noFill/>
          </a:ln>
        </p:spPr>
      </p:pic>
      <p:pic>
        <p:nvPicPr>
          <p:cNvPr id="137" name="Google Shape;137;p17"/>
          <p:cNvPicPr preferRelativeResize="0"/>
          <p:nvPr/>
        </p:nvPicPr>
        <p:blipFill>
          <a:blip r:embed="rId5">
            <a:alphaModFix/>
          </a:blip>
          <a:stretch>
            <a:fillRect/>
          </a:stretch>
        </p:blipFill>
        <p:spPr>
          <a:xfrm>
            <a:off x="6601789" y="1464018"/>
            <a:ext cx="2324925" cy="438216"/>
          </a:xfrm>
          <a:prstGeom prst="rect">
            <a:avLst/>
          </a:prstGeom>
          <a:noFill/>
          <a:ln>
            <a:noFill/>
          </a:ln>
        </p:spPr>
      </p:pic>
      <p:pic>
        <p:nvPicPr>
          <p:cNvPr id="138" name="Google Shape;138;p17"/>
          <p:cNvPicPr preferRelativeResize="0"/>
          <p:nvPr/>
        </p:nvPicPr>
        <p:blipFill>
          <a:blip r:embed="rId6">
            <a:alphaModFix/>
          </a:blip>
          <a:stretch>
            <a:fillRect/>
          </a:stretch>
        </p:blipFill>
        <p:spPr>
          <a:xfrm>
            <a:off x="5367150" y="2148775"/>
            <a:ext cx="876475" cy="241775"/>
          </a:xfrm>
          <a:prstGeom prst="rect">
            <a:avLst/>
          </a:prstGeom>
          <a:noFill/>
          <a:ln>
            <a:noFill/>
          </a:ln>
        </p:spPr>
      </p:pic>
      <p:sp>
        <p:nvSpPr>
          <p:cNvPr id="139" name="Google Shape;139;p17"/>
          <p:cNvSpPr txBox="1"/>
          <p:nvPr/>
        </p:nvSpPr>
        <p:spPr>
          <a:xfrm>
            <a:off x="6467800" y="1981975"/>
            <a:ext cx="2498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Gradient updates per batch.</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Less noisy than SGD.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Fewer steps to converge than SGD.</a:t>
            </a:r>
            <a:endParaRPr>
              <a:solidFill>
                <a:srgbClr val="FF0000"/>
              </a:solidFill>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sp>
        <p:nvSpPr>
          <p:cNvPr id="140" name="Google Shape;140;p17"/>
          <p:cNvSpPr txBox="1"/>
          <p:nvPr/>
        </p:nvSpPr>
        <p:spPr>
          <a:xfrm>
            <a:off x="321225" y="3712150"/>
            <a:ext cx="2772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Takes fewer steps to converge.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Perfect gradient.</a:t>
            </a:r>
            <a:endParaRPr>
              <a:latin typeface="Open Sans"/>
              <a:ea typeface="Open Sans"/>
              <a:cs typeface="Open Sans"/>
              <a:sym typeface="Open Sans"/>
            </a:endParaRPr>
          </a:p>
        </p:txBody>
      </p:sp>
      <p:sp>
        <p:nvSpPr>
          <p:cNvPr id="141" name="Google Shape;141;p17"/>
          <p:cNvSpPr txBox="1"/>
          <p:nvPr/>
        </p:nvSpPr>
        <p:spPr>
          <a:xfrm>
            <a:off x="3168738" y="3712150"/>
            <a:ext cx="2869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Noisy gradient.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Many steps to converge.</a:t>
            </a:r>
            <a:endParaRPr>
              <a:latin typeface="Open Sans"/>
              <a:ea typeface="Open Sans"/>
              <a:cs typeface="Open Sans"/>
              <a:sym typeface="Open Sans"/>
            </a:endParaRPr>
          </a:p>
        </p:txBody>
      </p:sp>
      <p:sp>
        <p:nvSpPr>
          <p:cNvPr id="142" name="Google Shape;142;p17"/>
          <p:cNvSpPr txBox="1"/>
          <p:nvPr/>
        </p:nvSpPr>
        <p:spPr>
          <a:xfrm>
            <a:off x="6467800" y="3790800"/>
            <a:ext cx="2652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Optimal batch size may be difficult to get.</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8" name="Google Shape;148;p18"/>
          <p:cNvPicPr preferRelativeResize="0"/>
          <p:nvPr/>
        </p:nvPicPr>
        <p:blipFill rotWithShape="1">
          <a:blip r:embed="rId3">
            <a:alphaModFix/>
          </a:blip>
          <a:srcRect b="0" l="0" r="25367" t="0"/>
          <a:stretch/>
        </p:blipFill>
        <p:spPr>
          <a:xfrm>
            <a:off x="4475500" y="1930725"/>
            <a:ext cx="2630770" cy="1715475"/>
          </a:xfrm>
          <a:prstGeom prst="rect">
            <a:avLst/>
          </a:prstGeom>
          <a:noFill/>
          <a:ln>
            <a:noFill/>
          </a:ln>
        </p:spPr>
      </p:pic>
      <p:sp>
        <p:nvSpPr>
          <p:cNvPr id="149" name="Google Shape;149;p18"/>
          <p:cNvSpPr txBox="1"/>
          <p:nvPr>
            <p:ph type="title"/>
          </p:nvPr>
        </p:nvSpPr>
        <p:spPr>
          <a:xfrm>
            <a:off x="311700" y="4647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OPTIMIZERS: </a:t>
            </a:r>
            <a:r>
              <a:rPr lang="en-GB" sz="3600">
                <a:latin typeface="Open Sans"/>
                <a:ea typeface="Open Sans"/>
                <a:cs typeface="Open Sans"/>
                <a:sym typeface="Open Sans"/>
              </a:rPr>
              <a:t>F</a:t>
            </a:r>
            <a:r>
              <a:rPr lang="en-GB">
                <a:latin typeface="Open Sans"/>
                <a:ea typeface="Open Sans"/>
                <a:cs typeface="Open Sans"/>
                <a:sym typeface="Open Sans"/>
              </a:rPr>
              <a:t>irst Generation</a:t>
            </a:r>
            <a:endParaRPr/>
          </a:p>
          <a:p>
            <a:pPr indent="0" lvl="0" marL="0" rtl="0" algn="l">
              <a:spcBef>
                <a:spcPts val="0"/>
              </a:spcBef>
              <a:spcAft>
                <a:spcPts val="0"/>
              </a:spcAft>
              <a:buNone/>
            </a:pPr>
            <a:r>
              <a:t/>
            </a:r>
            <a:endParaRPr/>
          </a:p>
        </p:txBody>
      </p:sp>
      <p:pic>
        <p:nvPicPr>
          <p:cNvPr id="150" name="Google Shape;150;p18"/>
          <p:cNvPicPr preferRelativeResize="0"/>
          <p:nvPr/>
        </p:nvPicPr>
        <p:blipFill>
          <a:blip r:embed="rId4">
            <a:alphaModFix/>
          </a:blip>
          <a:stretch>
            <a:fillRect/>
          </a:stretch>
        </p:blipFill>
        <p:spPr>
          <a:xfrm>
            <a:off x="419125" y="1859299"/>
            <a:ext cx="3175800" cy="1573909"/>
          </a:xfrm>
          <a:prstGeom prst="rect">
            <a:avLst/>
          </a:prstGeom>
          <a:noFill/>
          <a:ln>
            <a:noFill/>
          </a:ln>
        </p:spPr>
      </p:pic>
      <p:sp>
        <p:nvSpPr>
          <p:cNvPr id="151" name="Google Shape;151;p18"/>
          <p:cNvSpPr txBox="1"/>
          <p:nvPr/>
        </p:nvSpPr>
        <p:spPr>
          <a:xfrm>
            <a:off x="169725" y="4617600"/>
            <a:ext cx="1209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latin typeface="Open Sans"/>
                <a:ea typeface="Open Sans"/>
                <a:cs typeface="Open Sans"/>
                <a:sym typeface="Open Sans"/>
                <a:hlinkClick r:id="rId5"/>
              </a:rPr>
              <a:t>Image Source</a:t>
            </a:r>
            <a:endParaRPr sz="900">
              <a:latin typeface="Open Sans"/>
              <a:ea typeface="Open Sans"/>
              <a:cs typeface="Open Sans"/>
              <a:sym typeface="Open Sans"/>
            </a:endParaRPr>
          </a:p>
        </p:txBody>
      </p:sp>
      <p:sp>
        <p:nvSpPr>
          <p:cNvPr id="152" name="Google Shape;152;p18"/>
          <p:cNvSpPr txBox="1"/>
          <p:nvPr/>
        </p:nvSpPr>
        <p:spPr>
          <a:xfrm>
            <a:off x="618150" y="1074200"/>
            <a:ext cx="22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1D7E74"/>
                </a:solidFill>
                <a:latin typeface="Open Sans"/>
                <a:ea typeface="Open Sans"/>
                <a:cs typeface="Open Sans"/>
                <a:sym typeface="Open Sans"/>
              </a:rPr>
              <a:t>Convergence steps</a:t>
            </a:r>
            <a:endParaRPr b="1">
              <a:solidFill>
                <a:srgbClr val="1D7E74"/>
              </a:solidFill>
              <a:latin typeface="Open Sans"/>
              <a:ea typeface="Open Sans"/>
              <a:cs typeface="Open Sans"/>
              <a:sym typeface="Open Sans"/>
            </a:endParaRPr>
          </a:p>
        </p:txBody>
      </p:sp>
      <p:cxnSp>
        <p:nvCxnSpPr>
          <p:cNvPr id="153" name="Google Shape;153;p18"/>
          <p:cNvCxnSpPr/>
          <p:nvPr/>
        </p:nvCxnSpPr>
        <p:spPr>
          <a:xfrm>
            <a:off x="3751375" y="1237425"/>
            <a:ext cx="12900" cy="3764400"/>
          </a:xfrm>
          <a:prstGeom prst="straightConnector1">
            <a:avLst/>
          </a:prstGeom>
          <a:noFill/>
          <a:ln cap="flat" cmpd="sng" w="28575">
            <a:solidFill>
              <a:srgbClr val="FF9900"/>
            </a:solidFill>
            <a:prstDash val="solid"/>
            <a:round/>
            <a:headEnd len="med" w="med" type="none"/>
            <a:tailEnd len="med" w="med" type="none"/>
          </a:ln>
        </p:spPr>
      </p:cxnSp>
      <p:sp>
        <p:nvSpPr>
          <p:cNvPr id="154" name="Google Shape;154;p18"/>
          <p:cNvSpPr txBox="1"/>
          <p:nvPr/>
        </p:nvSpPr>
        <p:spPr>
          <a:xfrm>
            <a:off x="4969275" y="1100675"/>
            <a:ext cx="3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1D7E74"/>
                </a:solidFill>
                <a:latin typeface="Open Sans"/>
                <a:ea typeface="Open Sans"/>
                <a:cs typeface="Open Sans"/>
                <a:sym typeface="Open Sans"/>
              </a:rPr>
              <a:t>Challenges</a:t>
            </a:r>
            <a:endParaRPr b="1">
              <a:solidFill>
                <a:srgbClr val="1D7E74"/>
              </a:solidFill>
              <a:latin typeface="Open Sans"/>
              <a:ea typeface="Open Sans"/>
              <a:cs typeface="Open Sans"/>
              <a:sym typeface="Open Sans"/>
            </a:endParaRPr>
          </a:p>
        </p:txBody>
      </p:sp>
      <p:sp>
        <p:nvSpPr>
          <p:cNvPr id="155" name="Google Shape;155;p18"/>
          <p:cNvSpPr txBox="1"/>
          <p:nvPr/>
        </p:nvSpPr>
        <p:spPr>
          <a:xfrm>
            <a:off x="3953850" y="1459100"/>
            <a:ext cx="446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Local minima</a:t>
            </a:r>
            <a:endParaRPr>
              <a:latin typeface="Open Sans"/>
              <a:ea typeface="Open Sans"/>
              <a:cs typeface="Open Sans"/>
              <a:sym typeface="Open Sans"/>
            </a:endParaRPr>
          </a:p>
        </p:txBody>
      </p:sp>
      <p:sp>
        <p:nvSpPr>
          <p:cNvPr id="156" name="Google Shape;156;p18"/>
          <p:cNvSpPr txBox="1"/>
          <p:nvPr/>
        </p:nvSpPr>
        <p:spPr>
          <a:xfrm>
            <a:off x="4022975" y="4312800"/>
            <a:ext cx="3388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Choice of a </a:t>
            </a:r>
            <a:r>
              <a:rPr lang="en-GB">
                <a:latin typeface="Open Sans"/>
                <a:ea typeface="Open Sans"/>
                <a:cs typeface="Open Sans"/>
                <a:sym typeface="Open Sans"/>
              </a:rPr>
              <a:t>proper</a:t>
            </a:r>
            <a:r>
              <a:rPr lang="en-GB">
                <a:latin typeface="Open Sans"/>
                <a:ea typeface="Open Sans"/>
                <a:cs typeface="Open Sans"/>
                <a:sym typeface="Open Sans"/>
              </a:rPr>
              <a:t> learning rate</a:t>
            </a:r>
            <a:endParaRPr>
              <a:latin typeface="Open Sans"/>
              <a:ea typeface="Open Sans"/>
              <a:cs typeface="Open Sans"/>
              <a:sym typeface="Open Sans"/>
            </a:endParaRPr>
          </a:p>
        </p:txBody>
      </p:sp>
      <p:sp>
        <p:nvSpPr>
          <p:cNvPr id="157" name="Google Shape;157;p18"/>
          <p:cNvSpPr txBox="1"/>
          <p:nvPr/>
        </p:nvSpPr>
        <p:spPr>
          <a:xfrm>
            <a:off x="4022975" y="3998050"/>
            <a:ext cx="3388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How to adjust the learning rate</a:t>
            </a:r>
            <a:endParaRPr>
              <a:latin typeface="Open Sans"/>
              <a:ea typeface="Open Sans"/>
              <a:cs typeface="Open Sans"/>
              <a:sym typeface="Open Sans"/>
            </a:endParaRPr>
          </a:p>
        </p:txBody>
      </p:sp>
      <p:sp>
        <p:nvSpPr>
          <p:cNvPr id="158" name="Google Shape;158;p18"/>
          <p:cNvSpPr txBox="1"/>
          <p:nvPr/>
        </p:nvSpPr>
        <p:spPr>
          <a:xfrm>
            <a:off x="4022975" y="4617600"/>
            <a:ext cx="3388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Dealing with sparse data</a:t>
            </a:r>
            <a:endParaRPr>
              <a:latin typeface="Open Sans"/>
              <a:ea typeface="Open Sans"/>
              <a:cs typeface="Open Sans"/>
              <a:sym typeface="Open Sans"/>
            </a:endParaRPr>
          </a:p>
        </p:txBody>
      </p:sp>
      <p:sp>
        <p:nvSpPr>
          <p:cNvPr id="159" name="Google Shape;159;p18"/>
          <p:cNvSpPr txBox="1"/>
          <p:nvPr/>
        </p:nvSpPr>
        <p:spPr>
          <a:xfrm>
            <a:off x="4022975" y="3717625"/>
            <a:ext cx="3760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Plateau, Saddle point</a:t>
            </a:r>
            <a:endParaRPr>
              <a:latin typeface="Open Sans"/>
              <a:ea typeface="Open Sans"/>
              <a:cs typeface="Open Sans"/>
              <a:sym typeface="Open Sans"/>
            </a:endParaRPr>
          </a:p>
        </p:txBody>
      </p:sp>
      <p:sp>
        <p:nvSpPr>
          <p:cNvPr id="160" name="Google Shape;160;p18"/>
          <p:cNvSpPr txBox="1"/>
          <p:nvPr/>
        </p:nvSpPr>
        <p:spPr>
          <a:xfrm>
            <a:off x="521800" y="3323100"/>
            <a:ext cx="280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accent1"/>
                </a:solidFill>
                <a:latin typeface="Open Sans"/>
                <a:ea typeface="Open Sans"/>
                <a:cs typeface="Open Sans"/>
                <a:sym typeface="Open Sans"/>
              </a:rPr>
              <a:t>Convergence diagram for BGD, SGD, MBGD</a:t>
            </a:r>
            <a:endParaRPr sz="900">
              <a:solidFill>
                <a:schemeClr val="accen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MOMENTUM</a:t>
            </a:r>
            <a:endParaRPr/>
          </a:p>
        </p:txBody>
      </p:sp>
      <p:sp>
        <p:nvSpPr>
          <p:cNvPr id="166" name="Google Shape;166;p19"/>
          <p:cNvSpPr txBox="1"/>
          <p:nvPr>
            <p:ph idx="1" type="body"/>
          </p:nvPr>
        </p:nvSpPr>
        <p:spPr>
          <a:xfrm>
            <a:off x="311700" y="1113925"/>
            <a:ext cx="8520600" cy="2091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GB">
                <a:solidFill>
                  <a:srgbClr val="1D7E74"/>
                </a:solidFill>
              </a:rPr>
              <a:t>O</a:t>
            </a:r>
            <a:r>
              <a:rPr b="1" lang="en-GB">
                <a:solidFill>
                  <a:srgbClr val="1D7E74"/>
                </a:solidFill>
              </a:rPr>
              <a:t>ur goals</a:t>
            </a:r>
            <a:r>
              <a:rPr lang="en-GB"/>
              <a:t>: </a:t>
            </a:r>
            <a:endParaRPr/>
          </a:p>
          <a:p>
            <a:pPr indent="-342900" lvl="0" marL="914400" rtl="0" algn="l">
              <a:spcBef>
                <a:spcPts val="0"/>
              </a:spcBef>
              <a:spcAft>
                <a:spcPts val="0"/>
              </a:spcAft>
              <a:buClr>
                <a:srgbClr val="000000"/>
              </a:buClr>
              <a:buSzPts val="1800"/>
              <a:buChar char="❖"/>
            </a:pPr>
            <a:r>
              <a:rPr lang="en-GB">
                <a:solidFill>
                  <a:srgbClr val="000000"/>
                </a:solidFill>
              </a:rPr>
              <a:t>We do not want the high oscillations.</a:t>
            </a:r>
            <a:endParaRPr>
              <a:solidFill>
                <a:srgbClr val="000000"/>
              </a:solidFill>
            </a:endParaRPr>
          </a:p>
          <a:p>
            <a:pPr indent="-342900" lvl="0" marL="914400" rtl="0" algn="l">
              <a:spcBef>
                <a:spcPts val="0"/>
              </a:spcBef>
              <a:spcAft>
                <a:spcPts val="0"/>
              </a:spcAft>
              <a:buClr>
                <a:srgbClr val="000000"/>
              </a:buClr>
              <a:buSzPts val="1800"/>
              <a:buChar char="❖"/>
            </a:pPr>
            <a:r>
              <a:rPr lang="en-GB">
                <a:solidFill>
                  <a:srgbClr val="000000"/>
                </a:solidFill>
              </a:rPr>
              <a:t>We want to move towards the minimum faster.</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Smoothens the noise.</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Gives weight based on the previous steps.</a:t>
            </a:r>
            <a:endParaRPr>
              <a:solidFill>
                <a:srgbClr val="000000"/>
              </a:solidFill>
            </a:endParaRPr>
          </a:p>
          <a:p>
            <a:pPr indent="0" lvl="0" marL="457200" rtl="0" algn="l">
              <a:spcBef>
                <a:spcPts val="1200"/>
              </a:spcBef>
              <a:spcAft>
                <a:spcPts val="1200"/>
              </a:spcAft>
              <a:buNone/>
            </a:pPr>
            <a:r>
              <a:t/>
            </a:r>
            <a:endParaRPr/>
          </a:p>
        </p:txBody>
      </p:sp>
      <p:sp>
        <p:nvSpPr>
          <p:cNvPr id="167" name="Google Shape;16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68" name="Google Shape;168;p19"/>
          <p:cNvPicPr preferRelativeResize="0"/>
          <p:nvPr/>
        </p:nvPicPr>
        <p:blipFill>
          <a:blip r:embed="rId3">
            <a:alphaModFix/>
          </a:blip>
          <a:stretch>
            <a:fillRect/>
          </a:stretch>
        </p:blipFill>
        <p:spPr>
          <a:xfrm>
            <a:off x="5620575" y="2766188"/>
            <a:ext cx="3276600" cy="1400175"/>
          </a:xfrm>
          <a:prstGeom prst="rect">
            <a:avLst/>
          </a:prstGeom>
          <a:noFill/>
          <a:ln>
            <a:noFill/>
          </a:ln>
        </p:spPr>
      </p:pic>
      <p:sp>
        <p:nvSpPr>
          <p:cNvPr id="169" name="Google Shape;169;p19"/>
          <p:cNvSpPr txBox="1"/>
          <p:nvPr/>
        </p:nvSpPr>
        <p:spPr>
          <a:xfrm>
            <a:off x="6294150" y="4698475"/>
            <a:ext cx="2178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latin typeface="Open Sans"/>
                <a:ea typeface="Open Sans"/>
                <a:cs typeface="Open Sans"/>
                <a:sym typeface="Open Sans"/>
                <a:hlinkClick r:id="rId4"/>
              </a:rPr>
              <a:t>Image Source: GD with momentum</a:t>
            </a:r>
            <a:endParaRPr sz="900">
              <a:latin typeface="Open Sans"/>
              <a:ea typeface="Open Sans"/>
              <a:cs typeface="Open Sans"/>
              <a:sym typeface="Open Sans"/>
            </a:endParaRPr>
          </a:p>
        </p:txBody>
      </p:sp>
      <p:sp>
        <p:nvSpPr>
          <p:cNvPr id="170" name="Google Shape;170;p19"/>
          <p:cNvSpPr txBox="1"/>
          <p:nvPr/>
        </p:nvSpPr>
        <p:spPr>
          <a:xfrm>
            <a:off x="6263475" y="4123500"/>
            <a:ext cx="263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accent4"/>
                </a:solidFill>
                <a:latin typeface="Open Sans"/>
                <a:ea typeface="Open Sans"/>
                <a:cs typeface="Open Sans"/>
                <a:sym typeface="Open Sans"/>
              </a:rPr>
              <a:t>Gradient Descent with Momentum</a:t>
            </a:r>
            <a:endParaRPr sz="1100">
              <a:solidFill>
                <a:schemeClr val="accent4"/>
              </a:solidFill>
              <a:latin typeface="Open Sans"/>
              <a:ea typeface="Open Sans"/>
              <a:cs typeface="Open Sans"/>
              <a:sym typeface="Open Sans"/>
            </a:endParaRPr>
          </a:p>
        </p:txBody>
      </p:sp>
      <p:pic>
        <p:nvPicPr>
          <p:cNvPr id="171" name="Google Shape;171;p19"/>
          <p:cNvPicPr preferRelativeResize="0"/>
          <p:nvPr/>
        </p:nvPicPr>
        <p:blipFill>
          <a:blip r:embed="rId5">
            <a:alphaModFix/>
          </a:blip>
          <a:stretch>
            <a:fillRect/>
          </a:stretch>
        </p:blipFill>
        <p:spPr>
          <a:xfrm>
            <a:off x="145425" y="3028300"/>
            <a:ext cx="5277820" cy="109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77" name="Google Shape;177;p20"/>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OPTIMIZERS: Second Generation</a:t>
            </a:r>
            <a:endParaRPr/>
          </a:p>
          <a:p>
            <a:pPr indent="0" lvl="0" marL="0" rtl="0" algn="l">
              <a:spcBef>
                <a:spcPts val="0"/>
              </a:spcBef>
              <a:spcAft>
                <a:spcPts val="0"/>
              </a:spcAft>
              <a:buNone/>
            </a:pPr>
            <a:r>
              <a:t/>
            </a:r>
            <a:endParaRPr/>
          </a:p>
        </p:txBody>
      </p:sp>
      <p:sp>
        <p:nvSpPr>
          <p:cNvPr id="178" name="Google Shape;178;p20"/>
          <p:cNvSpPr txBox="1"/>
          <p:nvPr/>
        </p:nvSpPr>
        <p:spPr>
          <a:xfrm>
            <a:off x="539550" y="1262275"/>
            <a:ext cx="76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With the momentum, we try to increase the convergence speed  and avoid local minima</a:t>
            </a:r>
            <a:endParaRPr>
              <a:latin typeface="Open Sans"/>
              <a:ea typeface="Open Sans"/>
              <a:cs typeface="Open Sans"/>
              <a:sym typeface="Open Sans"/>
            </a:endParaRPr>
          </a:p>
        </p:txBody>
      </p:sp>
      <p:sp>
        <p:nvSpPr>
          <p:cNvPr id="179" name="Google Shape;179;p20"/>
          <p:cNvSpPr txBox="1"/>
          <p:nvPr/>
        </p:nvSpPr>
        <p:spPr>
          <a:xfrm>
            <a:off x="648900" y="1713625"/>
            <a:ext cx="339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Open Sans"/>
                <a:ea typeface="Open Sans"/>
                <a:cs typeface="Open Sans"/>
                <a:sym typeface="Open Sans"/>
              </a:rPr>
              <a:t>What about sparsity in data</a:t>
            </a:r>
            <a:endParaRPr b="1" sz="1600">
              <a:latin typeface="Open Sans"/>
              <a:ea typeface="Open Sans"/>
              <a:cs typeface="Open Sans"/>
              <a:sym typeface="Open Sans"/>
            </a:endParaRPr>
          </a:p>
        </p:txBody>
      </p:sp>
      <p:sp>
        <p:nvSpPr>
          <p:cNvPr id="180" name="Google Shape;180;p20"/>
          <p:cNvSpPr/>
          <p:nvPr/>
        </p:nvSpPr>
        <p:spPr>
          <a:xfrm rot="2119195">
            <a:off x="2552137" y="1539688"/>
            <a:ext cx="773695" cy="1219156"/>
          </a:xfrm>
          <a:prstGeom prst="rect">
            <a:avLst/>
          </a:prstGeom>
        </p:spPr>
        <p:txBody>
          <a:bodyPr>
            <a:prstTxWarp prst="textPlain"/>
          </a:bodyPr>
          <a:lstStyle/>
          <a:p>
            <a:pPr lvl="0" algn="ctr"/>
            <a:r>
              <a:rPr b="0" i="0">
                <a:ln cap="flat" cmpd="sng" w="9525">
                  <a:solidFill>
                    <a:srgbClr val="FF0000"/>
                  </a:solidFill>
                  <a:prstDash val="solid"/>
                  <a:round/>
                  <a:headEnd len="sm" w="sm" type="none"/>
                  <a:tailEnd len="sm" w="sm" type="none"/>
                </a:ln>
                <a:solidFill>
                  <a:srgbClr val="FF0000"/>
                </a:solidFill>
                <a:latin typeface="Arial"/>
              </a:rPr>
              <a:t>?</a:t>
            </a:r>
          </a:p>
        </p:txBody>
      </p:sp>
      <p:sp>
        <p:nvSpPr>
          <p:cNvPr id="181" name="Google Shape;181;p20"/>
          <p:cNvSpPr txBox="1"/>
          <p:nvPr/>
        </p:nvSpPr>
        <p:spPr>
          <a:xfrm>
            <a:off x="3491600" y="2858850"/>
            <a:ext cx="37659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a:latin typeface="Open Sans"/>
                <a:ea typeface="Open Sans"/>
                <a:cs typeface="Open Sans"/>
                <a:sym typeface="Open Sans"/>
              </a:rPr>
              <a:t>Keep updating the parameters as there is no difference between their associated features?</a:t>
            </a:r>
            <a:endParaRPr b="1">
              <a:latin typeface="Open Sans"/>
              <a:ea typeface="Open Sans"/>
              <a:cs typeface="Open Sans"/>
              <a:sym typeface="Open Sans"/>
            </a:endParaRPr>
          </a:p>
        </p:txBody>
      </p:sp>
      <p:sp>
        <p:nvSpPr>
          <p:cNvPr id="182" name="Google Shape;182;p20"/>
          <p:cNvSpPr/>
          <p:nvPr/>
        </p:nvSpPr>
        <p:spPr>
          <a:xfrm rot="3312692">
            <a:off x="4752501" y="2591726"/>
            <a:ext cx="1421622" cy="1365550"/>
          </a:xfrm>
          <a:prstGeom prst="rect">
            <a:avLst/>
          </a:prstGeom>
        </p:spPr>
        <p:txBody>
          <a:bodyPr>
            <a:prstTxWarp prst="textPlain"/>
          </a:bodyPr>
          <a:lstStyle/>
          <a:p>
            <a:pPr lvl="0" algn="ctr"/>
            <a:r>
              <a:rPr b="0" i="0">
                <a:ln cap="flat" cmpd="sng" w="9525">
                  <a:solidFill>
                    <a:srgbClr val="FF0000"/>
                  </a:solidFill>
                  <a:prstDash val="solid"/>
                  <a:round/>
                  <a:headEnd len="sm" w="sm" type="none"/>
                  <a:tailEnd len="sm" w="sm" type="none"/>
                </a:ln>
                <a:solidFill>
                  <a:srgbClr val="FF0000"/>
                </a:solidFill>
                <a:latin typeface="Arial"/>
              </a:rPr>
              <a:t>+</a:t>
            </a:r>
          </a:p>
        </p:txBody>
      </p:sp>
      <p:sp>
        <p:nvSpPr>
          <p:cNvPr id="183" name="Google Shape;183;p20"/>
          <p:cNvSpPr/>
          <p:nvPr/>
        </p:nvSpPr>
        <p:spPr>
          <a:xfrm rot="1820635">
            <a:off x="232692" y="3591407"/>
            <a:ext cx="1884967" cy="1274884"/>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solidFill>
                  <a:srgbClr val="6AA84F"/>
                </a:solidFill>
                <a:latin typeface="Arial"/>
              </a:rPr>
              <a:t>Why?</a:t>
            </a:r>
          </a:p>
        </p:txBody>
      </p:sp>
      <p:pic>
        <p:nvPicPr>
          <p:cNvPr id="184" name="Google Shape;184;p20"/>
          <p:cNvPicPr preferRelativeResize="0"/>
          <p:nvPr/>
        </p:nvPicPr>
        <p:blipFill rotWithShape="1">
          <a:blip r:embed="rId3">
            <a:alphaModFix/>
          </a:blip>
          <a:srcRect b="0" l="13645" r="21896" t="0"/>
          <a:stretch/>
        </p:blipFill>
        <p:spPr>
          <a:xfrm>
            <a:off x="7319575" y="1981225"/>
            <a:ext cx="1381475" cy="2143125"/>
          </a:xfrm>
          <a:prstGeom prst="rect">
            <a:avLst/>
          </a:prstGeom>
          <a:noFill/>
          <a:ln>
            <a:noFill/>
          </a:ln>
        </p:spPr>
      </p:pic>
      <p:sp>
        <p:nvSpPr>
          <p:cNvPr id="185" name="Google Shape;185;p20"/>
          <p:cNvSpPr txBox="1"/>
          <p:nvPr/>
        </p:nvSpPr>
        <p:spPr>
          <a:xfrm>
            <a:off x="2273875" y="4002925"/>
            <a:ext cx="6747300" cy="831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b="1" lang="en-GB">
                <a:latin typeface="Open Sans"/>
                <a:ea typeface="Open Sans"/>
                <a:cs typeface="Open Sans"/>
                <a:sym typeface="Open Sans"/>
              </a:rPr>
              <a:t>The average gradient for sparse feature is small, so slower rate of training.</a:t>
            </a:r>
            <a:endParaRPr b="1">
              <a:latin typeface="Open Sans"/>
              <a:ea typeface="Open Sans"/>
              <a:cs typeface="Open Sans"/>
              <a:sym typeface="Open Sans"/>
            </a:endParaRPr>
          </a:p>
          <a:p>
            <a:pPr indent="-317500" lvl="0" marL="457200" rtl="0" algn="l">
              <a:spcBef>
                <a:spcPts val="0"/>
              </a:spcBef>
              <a:spcAft>
                <a:spcPts val="0"/>
              </a:spcAft>
              <a:buClr>
                <a:srgbClr val="FF0000"/>
              </a:buClr>
              <a:buSzPts val="1400"/>
              <a:buFont typeface="Open Sans"/>
              <a:buAutoNum type="arabicPeriod"/>
            </a:pPr>
            <a:r>
              <a:rPr b="1" lang="en-GB">
                <a:solidFill>
                  <a:srgbClr val="FF0000"/>
                </a:solidFill>
                <a:latin typeface="Open Sans"/>
                <a:ea typeface="Open Sans"/>
                <a:cs typeface="Open Sans"/>
                <a:sym typeface="Open Sans"/>
              </a:rPr>
              <a:t>Can end up with saddle point.</a:t>
            </a:r>
            <a:endParaRPr b="1">
              <a:solidFill>
                <a:srgbClr val="FF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1" name="Google Shape;191;p21"/>
          <p:cNvSpPr txBox="1"/>
          <p:nvPr>
            <p:ph type="title"/>
          </p:nvPr>
        </p:nvSpPr>
        <p:spPr>
          <a:xfrm>
            <a:off x="311700" y="388525"/>
            <a:ext cx="8520600" cy="7074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OPTIMIZERS: </a:t>
            </a:r>
            <a:r>
              <a:rPr lang="en-GB"/>
              <a:t>Second Generation</a:t>
            </a:r>
            <a:endParaRPr/>
          </a:p>
          <a:p>
            <a:pPr indent="0" lvl="0" marL="0" rtl="0" algn="l">
              <a:spcBef>
                <a:spcPts val="0"/>
              </a:spcBef>
              <a:spcAft>
                <a:spcPts val="0"/>
              </a:spcAft>
              <a:buNone/>
            </a:pPr>
            <a:r>
              <a:t/>
            </a:r>
            <a:endParaRPr/>
          </a:p>
        </p:txBody>
      </p:sp>
      <p:pic>
        <p:nvPicPr>
          <p:cNvPr id="192" name="Google Shape;192;p21"/>
          <p:cNvPicPr preferRelativeResize="0"/>
          <p:nvPr/>
        </p:nvPicPr>
        <p:blipFill rotWithShape="1">
          <a:blip r:embed="rId3">
            <a:alphaModFix/>
          </a:blip>
          <a:srcRect b="0" l="0" r="23838" t="0"/>
          <a:stretch/>
        </p:blipFill>
        <p:spPr>
          <a:xfrm>
            <a:off x="364425" y="1205725"/>
            <a:ext cx="4082738" cy="3457501"/>
          </a:xfrm>
          <a:prstGeom prst="rect">
            <a:avLst/>
          </a:prstGeom>
          <a:noFill/>
          <a:ln>
            <a:noFill/>
          </a:ln>
        </p:spPr>
      </p:pic>
      <p:sp>
        <p:nvSpPr>
          <p:cNvPr id="193" name="Google Shape;193;p21"/>
          <p:cNvSpPr txBox="1"/>
          <p:nvPr/>
        </p:nvSpPr>
        <p:spPr>
          <a:xfrm>
            <a:off x="4780475" y="1293725"/>
            <a:ext cx="3450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Adaptive</a:t>
            </a:r>
            <a:r>
              <a:rPr lang="en-GB">
                <a:latin typeface="Open Sans"/>
                <a:ea typeface="Open Sans"/>
                <a:cs typeface="Open Sans"/>
                <a:sym typeface="Open Sans"/>
              </a:rPr>
              <a:t> learning algorithms avoid saddle points.</a:t>
            </a:r>
            <a:endParaRPr>
              <a:latin typeface="Open Sans"/>
              <a:ea typeface="Open Sans"/>
              <a:cs typeface="Open Sans"/>
              <a:sym typeface="Open Sans"/>
            </a:endParaRPr>
          </a:p>
        </p:txBody>
      </p:sp>
      <p:sp>
        <p:nvSpPr>
          <p:cNvPr id="194" name="Google Shape;194;p21"/>
          <p:cNvSpPr txBox="1"/>
          <p:nvPr/>
        </p:nvSpPr>
        <p:spPr>
          <a:xfrm>
            <a:off x="4982900" y="2267100"/>
            <a:ext cx="345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6AA84F"/>
                </a:solidFill>
              </a:rPr>
              <a:t>Definition</a:t>
            </a:r>
            <a:endParaRPr b="1">
              <a:solidFill>
                <a:srgbClr val="6AA84F"/>
              </a:solidFill>
            </a:endParaRPr>
          </a:p>
        </p:txBody>
      </p:sp>
      <p:sp>
        <p:nvSpPr>
          <p:cNvPr id="195" name="Google Shape;195;p21"/>
          <p:cNvSpPr txBox="1"/>
          <p:nvPr/>
        </p:nvSpPr>
        <p:spPr>
          <a:xfrm>
            <a:off x="4982900" y="2758788"/>
            <a:ext cx="35997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a:latin typeface="Open Sans"/>
                <a:ea typeface="Open Sans"/>
                <a:cs typeface="Open Sans"/>
                <a:sym typeface="Open Sans"/>
              </a:rPr>
              <a:t>Adaptive learning algorithm</a:t>
            </a:r>
            <a:r>
              <a:rPr lang="en-GB">
                <a:latin typeface="Open Sans"/>
                <a:ea typeface="Open Sans"/>
                <a:cs typeface="Open Sans"/>
                <a:sym typeface="Open Sans"/>
              </a:rPr>
              <a:t> is an algorithm which tries to adjust the learning rate to the specificities (</a:t>
            </a:r>
            <a:r>
              <a:rPr b="1" i="1" lang="en-GB" sz="1300">
                <a:latin typeface="Open Sans"/>
                <a:ea typeface="Open Sans"/>
                <a:cs typeface="Open Sans"/>
                <a:sym typeface="Open Sans"/>
              </a:rPr>
              <a:t>frequency)</a:t>
            </a:r>
            <a:r>
              <a:rPr lang="en-GB">
                <a:latin typeface="Open Sans"/>
                <a:ea typeface="Open Sans"/>
                <a:cs typeface="Open Sans"/>
                <a:sym typeface="Open Sans"/>
              </a:rPr>
              <a:t> of features associated to a parameter.</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